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696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
[Sources]
- https://www.pnky.sk/aktuality/primator-ocenil-osobnosti-za-rok-2024/ — presný názov ocenenia a rok
- https://www.forbes.sk/ekologia-je-udrzatelna-ak-ma-aj-funkcne-vyhody/ — článok o Eko spotreba; Forbes PRestige, sponzorovaný obsah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nky.sk/aktuality/primator-ocenil-osobnosti-za-rok-2024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forbes.sk/ekologia-je-udrzatelna-ak-ma-aj-funkcne-vyhody/" TargetMode="Externa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0080" y="594360"/>
            <a:ext cx="1234440" cy="123444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D3C09649-0D8C-4E5A-AD7F-D267D0944C58}"/>
              </a:ext>
            </a:extLst>
          </p:cNvPr>
          <p:cNvSpPr>
            <a:spLocks noGrp="1"/>
          </p:cNvSpPr>
          <p:nvPr/>
        </p:nvSpPr>
        <p:spPr>
          <a:xfrm>
            <a:off x="640080" y="2331720"/>
            <a:ext cx="7315200" cy="3200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200" b="1" spc="200">
                <a:solidFill>
                  <a:srgbClr val="E85C3B"/>
                </a:solidFill>
                <a:latin typeface="Courier New"/>
                <a:ea typeface="Courier New"/>
                <a:cs typeface="Courier New"/>
              </a:rPr>
              <a:t>FIREMNÝ PREHĽAD · 2026</a:t>
            </a:r>
            <a:endParaRPr sz="120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A2AF372A-3932-4295-A5D3-CC6AA63CE288}"/>
              </a:ext>
            </a:extLst>
          </p:cNvPr>
          <p:cNvSpPr>
            <a:spLocks noGrp="1"/>
          </p:cNvSpPr>
          <p:nvPr/>
        </p:nvSpPr>
        <p:spPr>
          <a:xfrm>
            <a:off x="594360" y="2651760"/>
            <a:ext cx="8686800" cy="14630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6000" b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Ekospotreba</a:t>
            </a:r>
            <a:endParaRPr sz="600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847B9EFD-9C00-466B-9664-C27C34EBA5E0}"/>
              </a:ext>
            </a:extLst>
          </p:cNvPr>
          <p:cNvSpPr>
            <a:spLocks noGrp="1"/>
          </p:cNvSpPr>
          <p:nvPr/>
        </p:nvSpPr>
        <p:spPr>
          <a:xfrm>
            <a:off x="640080" y="3977640"/>
            <a:ext cx="6583680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30000"/>
              </a:lnSpc>
              <a:buNone/>
            </a:pPr>
            <a:r>
              <a:rPr sz="1700">
                <a:solidFill>
                  <a:srgbClr val="6B6156"/>
                </a:solidFill>
                <a:latin typeface="Calibri"/>
                <a:ea typeface="Calibri"/>
                <a:cs typeface="Calibri"/>
              </a:rPr>
              <a:t>Ekologické obaly nielen na jedlo — pre gastro prevádzky, hotely a zdravotnícke zariadenia.</a:t>
            </a:r>
            <a:endParaRPr sz="170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68F28922-8E77-499A-87CE-AF22EED163BE}"/>
              </a:ext>
            </a:extLst>
          </p:cNvPr>
          <p:cNvSpPr>
            <a:spLocks noGrp="1"/>
          </p:cNvSpPr>
          <p:nvPr/>
        </p:nvSpPr>
        <p:spPr>
          <a:xfrm>
            <a:off x="640080" y="4617720"/>
            <a:ext cx="5486400" cy="457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2000" b="1" i="1">
                <a:solidFill>
                  <a:srgbClr val="E85C3B"/>
                </a:solidFill>
                <a:latin typeface="Cambria"/>
                <a:ea typeface="Cambria"/>
                <a:cs typeface="Cambria"/>
              </a:rPr>
              <a:t>#Baví nás baliť vás</a:t>
            </a:r>
            <a:endParaRPr sz="200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05624FDF-3838-4992-8A6B-59A3D2B2EE6F}"/>
              </a:ext>
            </a:extLst>
          </p:cNvPr>
          <p:cNvSpPr>
            <a:spLocks noGrp="1"/>
          </p:cNvSpPr>
          <p:nvPr/>
        </p:nvSpPr>
        <p:spPr>
          <a:xfrm>
            <a:off x="640080" y="5440680"/>
            <a:ext cx="1463040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spc="100">
                <a:solidFill>
                  <a:srgbClr val="9C9184"/>
                </a:solidFill>
                <a:latin typeface="Courier New"/>
                <a:ea typeface="Courier New"/>
                <a:cs typeface="Courier New"/>
              </a:rPr>
              <a:t>SÍDLO</a:t>
            </a:r>
            <a:endParaRPr sz="105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3D0ED56D-85AA-40DA-B2E7-4A2DC8175A7B}"/>
              </a:ext>
            </a:extLst>
          </p:cNvPr>
          <p:cNvSpPr>
            <a:spLocks noGrp="1"/>
          </p:cNvSpPr>
          <p:nvPr/>
        </p:nvSpPr>
        <p:spPr>
          <a:xfrm>
            <a:off x="2011680" y="5440680"/>
            <a:ext cx="4572000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25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Piešťany, Slovensko</a:t>
            </a:r>
            <a:endParaRPr sz="125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604361E1-F06B-4036-BE1F-CAB727CDBF84}"/>
              </a:ext>
            </a:extLst>
          </p:cNvPr>
          <p:cNvSpPr>
            <a:spLocks noGrp="1"/>
          </p:cNvSpPr>
          <p:nvPr/>
        </p:nvSpPr>
        <p:spPr>
          <a:xfrm>
            <a:off x="640080" y="5788152"/>
            <a:ext cx="1463040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spc="100">
                <a:solidFill>
                  <a:srgbClr val="9C9184"/>
                </a:solidFill>
                <a:latin typeface="Courier New"/>
                <a:ea typeface="Courier New"/>
                <a:cs typeface="Courier New"/>
              </a:rPr>
              <a:t>SEGMENT</a:t>
            </a:r>
            <a:endParaRPr sz="105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449E2FBB-178C-4BED-BBE4-70FF6C4AD961}"/>
              </a:ext>
            </a:extLst>
          </p:cNvPr>
          <p:cNvSpPr>
            <a:spLocks noGrp="1"/>
          </p:cNvSpPr>
          <p:nvPr/>
        </p:nvSpPr>
        <p:spPr>
          <a:xfrm>
            <a:off x="2011680" y="5788152"/>
            <a:ext cx="4572000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25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B2B distribúcia</a:t>
            </a:r>
            <a:endParaRPr sz="125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3F1777A8-2811-4FC6-87AE-7D90EDAFF92E}"/>
              </a:ext>
            </a:extLst>
          </p:cNvPr>
          <p:cNvSpPr>
            <a:spLocks noGrp="1"/>
          </p:cNvSpPr>
          <p:nvPr/>
        </p:nvSpPr>
        <p:spPr>
          <a:xfrm>
            <a:off x="640080" y="6135624"/>
            <a:ext cx="1463040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 spc="100">
                <a:solidFill>
                  <a:srgbClr val="9C9184"/>
                </a:solidFill>
                <a:latin typeface="Courier New"/>
                <a:ea typeface="Courier New"/>
                <a:cs typeface="Courier New"/>
              </a:rPr>
              <a:t>WEB</a:t>
            </a:r>
            <a:endParaRPr sz="105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D0A81ABE-E111-474B-A508-6F18D175A771}"/>
              </a:ext>
            </a:extLst>
          </p:cNvPr>
          <p:cNvSpPr>
            <a:spLocks noGrp="1"/>
          </p:cNvSpPr>
          <p:nvPr/>
        </p:nvSpPr>
        <p:spPr>
          <a:xfrm>
            <a:off x="2011680" y="6135624"/>
            <a:ext cx="4572000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25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ekospotreba.sk</a:t>
            </a:r>
            <a:endParaRPr sz="1250"/>
          </a:p>
        </p:txBody>
      </p:sp>
      <p:pic>
        <p:nvPicPr>
          <p:cNvPr id="28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160" y="2834640"/>
            <a:ext cx="4206240" cy="4078939"/>
          </a:xfrm>
          <a:prstGeom prst="rect">
            <a:avLst/>
          </a:prstGeom>
        </p:spPr>
      </p:pic>
      <p:sp>
        <p:nvSpPr>
          <p:cNvPr id="14" name="Text 10">
            <a:extLst>
              <a:ext uri="{FF2B5EF4-FFF2-40B4-BE49-F238E27FC236}">
                <a16:creationId xmlns:a16="http://schemas.microsoft.com/office/drawing/2014/main" id="{CDCEB77E-3908-44DE-8035-C7CEB831333F}"/>
              </a:ext>
            </a:extLst>
          </p:cNvPr>
          <p:cNvSpPr>
            <a:spLocks noGrp="1"/>
          </p:cNvSpPr>
          <p:nvPr/>
        </p:nvSpPr>
        <p:spPr>
          <a:xfrm>
            <a:off x="10728655" y="6355080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000">
                <a:solidFill>
                  <a:srgbClr val="9C9184"/>
                </a:solidFill>
                <a:latin typeface="Courier New"/>
                <a:ea typeface="Courier New"/>
                <a:cs typeface="Courier New"/>
              </a:rPr>
              <a:t>01 / 09</a:t>
            </a: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2081601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47CB1E9-E60C-42C7-BE27-26E32717284F}"/>
              </a:ext>
            </a:extLst>
          </p:cNvPr>
          <p:cNvSpPr>
            <a:spLocks noGrp="1"/>
          </p:cNvSpPr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00" b="1" spc="200">
                <a:solidFill>
                  <a:srgbClr val="E85C3B"/>
                </a:solidFill>
                <a:latin typeface="Courier New"/>
                <a:ea typeface="Courier New"/>
                <a:cs typeface="Courier New"/>
              </a:rPr>
              <a:t>KTO SME</a:t>
            </a:r>
            <a:endParaRPr sz="11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600A867-6D0C-4F5E-91A7-6D319E071E5C}"/>
              </a:ext>
            </a:extLst>
          </p:cNvPr>
          <p:cNvSpPr>
            <a:spLocks noGrp="1"/>
          </p:cNvSpPr>
          <p:nvPr/>
        </p:nvSpPr>
        <p:spPr>
          <a:xfrm>
            <a:off x="548640" y="822960"/>
            <a:ext cx="6400800" cy="1257300"/>
          </a:xfrm>
          <a:prstGeom prst="rect">
            <a:avLst/>
          </a:prstGeom>
          <a:noFill/>
        </p:spPr>
        <p:txBody>
          <a:bodyPr wrap="square" lIns="0" tIns="0" rIns="0" bIns="0" anchor="t">
            <a:normAutofit fontScale="96524"/>
          </a:bodyPr>
          <a:lstStyle/>
          <a:p>
            <a:pPr marL="0" indent="0" algn="l">
              <a:lnSpc>
                <a:spcPct val="95000"/>
              </a:lnSpc>
              <a:buNone/>
              <a:defRPr sz="3000" b="1">
                <a:solidFill>
                  <a:srgbClr val="3A342E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B2B distribútor ekologických obalov</a:t>
            </a:r>
            <a:endParaRPr sz="3000"/>
          </a:p>
          <a:p>
            <a:pPr marL="0" indent="0" algn="l">
              <a:lnSpc>
                <a:spcPct val="95000"/>
              </a:lnSpc>
              <a:buNone/>
              <a:defRPr sz="3000" b="1">
                <a:solidFill>
                  <a:srgbClr val="3A342E"/>
                </a:solidFill>
                <a:latin typeface="Cambria"/>
                <a:ea typeface="Cambria"/>
                <a:cs typeface="Cambria"/>
              </a:defRPr>
            </a:pPr>
            <a:r>
              <a:rPr sz="3000" b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a spotrebného tovaru</a:t>
            </a:r>
            <a:endParaRPr sz="30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EEDFA49-40CD-4107-8DD8-80D55391A21A}"/>
              </a:ext>
            </a:extLst>
          </p:cNvPr>
          <p:cNvSpPr>
            <a:spLocks noGrp="1"/>
          </p:cNvSpPr>
          <p:nvPr/>
        </p:nvSpPr>
        <p:spPr>
          <a:xfrm>
            <a:off x="548640" y="2190750"/>
            <a:ext cx="6126480" cy="17145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spcAft>
                <a:spcPts val="650"/>
              </a:spcAft>
              <a:buNone/>
              <a:defRPr sz="1300">
                <a:solidFill>
                  <a:srgbClr val="5F5851"/>
                </a:solidFill>
                <a:latin typeface="Calibri"/>
                <a:ea typeface="Calibri"/>
                <a:cs typeface="Calibri"/>
              </a:defRPr>
            </a:pPr>
            <a:r>
              <a:t>Ekospotreba zásobuje slovenské aj zahraničné prevádzky obalovým materiálom, hygienickými a zdravotníckymi potrebami zo skladu v Piešťanoch. Dodávame veľkoskladom aj priamo koncovým zákazníkom.</a:t>
            </a:r>
          </a:p>
          <a:p>
            <a:pPr algn="l">
              <a:buNone/>
              <a:defRPr sz="1300">
                <a:solidFill>
                  <a:srgbClr val="5F5851"/>
                </a:solidFill>
                <a:latin typeface="Calibri"/>
                <a:ea typeface="Calibri"/>
                <a:cs typeface="Calibri"/>
              </a:defRPr>
            </a:pPr>
            <a:r>
              <a:t>Pre zahraničných sprostredkovateľov zabezpečujeme kompletný fulfillment vrátane skladovania, kompletizácie a distribúcie tovaru. Okrem spotrebného materiálu a obalových riešení stojíme aj za vlastnou značkou IMU Drink® – prírodným hydratačným nápojom s prirodzene sa vyskytujúcimi elektrolytmi.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B219903-36FB-4FEE-A10A-A351765A1993}"/>
              </a:ext>
            </a:extLst>
          </p:cNvPr>
          <p:cNvSpPr>
            <a:spLocks noGrp="1"/>
          </p:cNvSpPr>
          <p:nvPr/>
        </p:nvSpPr>
        <p:spPr>
          <a:xfrm>
            <a:off x="548640" y="4160520"/>
            <a:ext cx="2377440" cy="868680"/>
          </a:xfrm>
          <a:prstGeom prst="roundRect">
            <a:avLst>
              <a:gd name="adj" fmla="val 8421"/>
            </a:avLst>
          </a:prstGeom>
          <a:solidFill>
            <a:srgbClr val="F1EAD9"/>
          </a:solidFill>
          <a:ln w="12700">
            <a:solidFill>
              <a:srgbClr val="E4DCC8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CCF14892-DBFC-4F00-9AB1-E5C25B0BFB28}"/>
              </a:ext>
            </a:extLst>
          </p:cNvPr>
          <p:cNvSpPr>
            <a:spLocks noGrp="1"/>
          </p:cNvSpPr>
          <p:nvPr/>
        </p:nvSpPr>
        <p:spPr>
          <a:xfrm>
            <a:off x="731520" y="4279392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50" spc="100">
                <a:solidFill>
                  <a:srgbClr val="9C9184"/>
                </a:solidFill>
                <a:latin typeface="Courier New"/>
                <a:ea typeface="Courier New"/>
                <a:cs typeface="Courier New"/>
              </a:rPr>
              <a:t>SKÚSENOSTI</a:t>
            </a:r>
            <a:endParaRPr sz="95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E03A751D-A47C-4CF8-8663-89052ACB8CD0}"/>
              </a:ext>
            </a:extLst>
          </p:cNvPr>
          <p:cNvSpPr>
            <a:spLocks noGrp="1"/>
          </p:cNvSpPr>
          <p:nvPr/>
        </p:nvSpPr>
        <p:spPr>
          <a:xfrm>
            <a:off x="731520" y="4553712"/>
            <a:ext cx="2011680" cy="3840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300" b="1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25+ rokov na trhu</a:t>
            </a:r>
            <a:endParaRPr sz="130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3E26FFC0-45EF-4F7C-BD45-C09409F8414C}"/>
              </a:ext>
            </a:extLst>
          </p:cNvPr>
          <p:cNvSpPr>
            <a:spLocks noGrp="1"/>
          </p:cNvSpPr>
          <p:nvPr/>
        </p:nvSpPr>
        <p:spPr>
          <a:xfrm>
            <a:off x="3154680" y="4160520"/>
            <a:ext cx="3657600" cy="868680"/>
          </a:xfrm>
          <a:prstGeom prst="roundRect">
            <a:avLst>
              <a:gd name="adj" fmla="val 8421"/>
            </a:avLst>
          </a:prstGeom>
          <a:solidFill>
            <a:srgbClr val="F1EAD9"/>
          </a:solidFill>
          <a:ln w="12700">
            <a:solidFill>
              <a:srgbClr val="E4DCC8"/>
            </a:solidFill>
            <a:prstDash val="solid"/>
          </a:ln>
        </p:spPr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FD5EA0D8-91C5-4794-804D-1E58FA7B9D04}"/>
              </a:ext>
            </a:extLst>
          </p:cNvPr>
          <p:cNvSpPr>
            <a:spLocks noGrp="1"/>
          </p:cNvSpPr>
          <p:nvPr/>
        </p:nvSpPr>
        <p:spPr>
          <a:xfrm>
            <a:off x="3337560" y="4279392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50" spc="100">
                <a:solidFill>
                  <a:srgbClr val="9C9184"/>
                </a:solidFill>
                <a:latin typeface="Courier New"/>
                <a:ea typeface="Courier New"/>
                <a:cs typeface="Courier New"/>
              </a:rPr>
              <a:t>PÔSOBNOSŤ</a:t>
            </a:r>
            <a:endParaRPr sz="95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5BD4D77-CB92-4D4D-A3B7-4799F8936FF4}"/>
              </a:ext>
            </a:extLst>
          </p:cNvPr>
          <p:cNvSpPr>
            <a:spLocks noGrp="1"/>
          </p:cNvSpPr>
          <p:nvPr/>
        </p:nvSpPr>
        <p:spPr>
          <a:xfrm>
            <a:off x="3337560" y="4553712"/>
            <a:ext cx="3291840" cy="38404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300" b="1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SK · CZ · HU · AT · HR · DE · AE</a:t>
            </a:r>
            <a:endParaRPr sz="1300"/>
          </a:p>
        </p:txBody>
      </p:sp>
      <p:pic>
        <p:nvPicPr>
          <p:cNvPr id="24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0" y="502920"/>
            <a:ext cx="2834640" cy="3615127"/>
          </a:xfrm>
          <a:prstGeom prst="rect">
            <a:avLst/>
          </a:prstGeom>
        </p:spPr>
      </p:pic>
      <p:sp>
        <p:nvSpPr>
          <p:cNvPr id="12" name="Text 9">
            <a:extLst>
              <a:ext uri="{FF2B5EF4-FFF2-40B4-BE49-F238E27FC236}">
                <a16:creationId xmlns:a16="http://schemas.microsoft.com/office/drawing/2014/main" id="{B1AA6BBF-9B32-4FFF-9FA4-5A68F09E423E}"/>
              </a:ext>
            </a:extLst>
          </p:cNvPr>
          <p:cNvSpPr>
            <a:spLocks noGrp="1"/>
          </p:cNvSpPr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00" spc="100">
                <a:solidFill>
                  <a:srgbClr val="9C9184"/>
                </a:solidFill>
                <a:latin typeface="Courier New"/>
                <a:ea typeface="Courier New"/>
                <a:cs typeface="Courier New"/>
              </a:rPr>
              <a:t>EKOSPOTREBA — FIREMNÝ PREHĽAD</a:t>
            </a:r>
            <a:endParaRPr sz="90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DEF5FB00-599A-414A-BD2F-20239A31DB11}"/>
              </a:ext>
            </a:extLst>
          </p:cNvPr>
          <p:cNvSpPr>
            <a:spLocks noGrp="1"/>
          </p:cNvSpPr>
          <p:nvPr/>
        </p:nvSpPr>
        <p:spPr>
          <a:xfrm>
            <a:off x="10728655" y="6355080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000">
                <a:solidFill>
                  <a:srgbClr val="9C9184"/>
                </a:solidFill>
                <a:latin typeface="Courier New"/>
                <a:ea typeface="Courier New"/>
                <a:cs typeface="Courier New"/>
              </a:rPr>
              <a:t>02 / 09</a:t>
            </a: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965107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ECC9D0C-2570-485D-9836-7EE8D785B025}"/>
              </a:ext>
            </a:extLst>
          </p:cNvPr>
          <p:cNvSpPr>
            <a:spLocks noGrp="1"/>
          </p:cNvSpPr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00" b="1" spc="200">
                <a:solidFill>
                  <a:srgbClr val="E85C3B"/>
                </a:solidFill>
                <a:latin typeface="Courier New"/>
                <a:ea typeface="Courier New"/>
                <a:cs typeface="Courier New"/>
              </a:rPr>
              <a:t>MISIA A VÍZIA</a:t>
            </a:r>
            <a:endParaRPr sz="1100"/>
          </a:p>
        </p:txBody>
      </p:sp>
      <p:pic>
        <p:nvPicPr>
          <p:cNvPr id="14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2520" y="-548640"/>
            <a:ext cx="3931920" cy="2599950"/>
          </a:xfrm>
          <a:prstGeom prst="rect">
            <a:avLst/>
          </a:prstGeom>
        </p:spPr>
      </p:pic>
      <p:sp>
        <p:nvSpPr>
          <p:cNvPr id="4" name="Shape 1">
            <a:extLst>
              <a:ext uri="{FF2B5EF4-FFF2-40B4-BE49-F238E27FC236}">
                <a16:creationId xmlns:a16="http://schemas.microsoft.com/office/drawing/2014/main" id="{AD0E15D6-F68B-4D35-B7DA-172E317DAAC6}"/>
              </a:ext>
            </a:extLst>
          </p:cNvPr>
          <p:cNvSpPr>
            <a:spLocks noGrp="1"/>
          </p:cNvSpPr>
          <p:nvPr/>
        </p:nvSpPr>
        <p:spPr>
          <a:xfrm>
            <a:off x="548640" y="1051560"/>
            <a:ext cx="54864" cy="1783080"/>
          </a:xfrm>
          <a:prstGeom prst="rect">
            <a:avLst/>
          </a:prstGeom>
          <a:solidFill>
            <a:srgbClr val="E85C3B"/>
          </a:solidFill>
        </p:spPr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0D6371A1-6C36-43BD-B9E1-72078CB9A8EB}"/>
              </a:ext>
            </a:extLst>
          </p:cNvPr>
          <p:cNvSpPr>
            <a:spLocks noGrp="1"/>
          </p:cNvSpPr>
          <p:nvPr/>
        </p:nvSpPr>
        <p:spPr>
          <a:xfrm>
            <a:off x="868680" y="1051560"/>
            <a:ext cx="2743200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00" b="1" spc="100">
                <a:solidFill>
                  <a:srgbClr val="E85C3B"/>
                </a:solidFill>
                <a:latin typeface="Courier New"/>
                <a:ea typeface="Courier New"/>
                <a:cs typeface="Courier New"/>
              </a:rPr>
              <a:t>MISIA</a:t>
            </a:r>
            <a:endParaRPr sz="110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C44C7486-93B3-42C7-AC19-8DAE65A50836}"/>
              </a:ext>
            </a:extLst>
          </p:cNvPr>
          <p:cNvSpPr>
            <a:spLocks noGrp="1"/>
          </p:cNvSpPr>
          <p:nvPr/>
        </p:nvSpPr>
        <p:spPr>
          <a:xfrm>
            <a:off x="868680" y="1417320"/>
            <a:ext cx="6858000" cy="1417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30000"/>
              </a:lnSpc>
              <a:buNone/>
            </a:pPr>
            <a:r>
              <a:rPr sz="1800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Prispievať k ochrane životného prostredia a zároveň podporovať plynulý chod prevádzok našich zákazníkov — bez ekologických záväzkov na úkor spoľahlivosti dodávok, cien alebo dostupnosti tovaru, ktorý gastro či zdravotnícka prevádzka denne potrebuje.</a:t>
            </a:r>
            <a:endParaRPr sz="1800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D668DF80-ADBE-4C72-BC3C-0BB3DC03A00A}"/>
              </a:ext>
            </a:extLst>
          </p:cNvPr>
          <p:cNvSpPr>
            <a:spLocks noGrp="1"/>
          </p:cNvSpPr>
          <p:nvPr/>
        </p:nvSpPr>
        <p:spPr>
          <a:xfrm>
            <a:off x="548640" y="3246120"/>
            <a:ext cx="54864" cy="2103120"/>
          </a:xfrm>
          <a:prstGeom prst="rect">
            <a:avLst/>
          </a:prstGeom>
          <a:solidFill>
            <a:srgbClr val="7C5CE0"/>
          </a:solidFill>
        </p:spPr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D9E2ED10-C1DF-4CEC-A5C2-2E61C0C2D198}"/>
              </a:ext>
            </a:extLst>
          </p:cNvPr>
          <p:cNvSpPr>
            <a:spLocks noGrp="1"/>
          </p:cNvSpPr>
          <p:nvPr/>
        </p:nvSpPr>
        <p:spPr>
          <a:xfrm>
            <a:off x="868680" y="3246120"/>
            <a:ext cx="2743200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00" b="1" spc="100">
                <a:solidFill>
                  <a:srgbClr val="7C5CE0"/>
                </a:solidFill>
                <a:latin typeface="Courier New"/>
                <a:ea typeface="Courier New"/>
                <a:cs typeface="Courier New"/>
              </a:rPr>
              <a:t>VÍZIA</a:t>
            </a:r>
            <a:endParaRPr sz="11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AC982D42-0A6D-4D94-924E-B3A15DCEB05F}"/>
              </a:ext>
            </a:extLst>
          </p:cNvPr>
          <p:cNvSpPr>
            <a:spLocks noGrp="1"/>
          </p:cNvSpPr>
          <p:nvPr/>
        </p:nvSpPr>
        <p:spPr>
          <a:xfrm>
            <a:off x="868680" y="3611880"/>
            <a:ext cx="6858000" cy="1600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30000"/>
              </a:lnSpc>
              <a:buNone/>
            </a:pPr>
            <a:r>
              <a:rPr sz="1800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Postupne presúvať firmy od plastových obalov k ekologickým alternatívam — bez toho, aby to prevádzku spomalilo. Preto vedľa seba ponúkame klasický aj ekologický sortiment a tempo prechodu necháme na zákazníkovi. </a:t>
            </a:r>
            <a:r>
              <a:rPr sz="1800" b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Počas celého procesu sme pre zákazníka prítomní a ochotní poradiť a zdieľať našu expertízu v obore.</a:t>
            </a:r>
            <a:endParaRPr sz="1800" b="1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3A88BDF2-39B0-408C-BB75-B5B74B145D51}"/>
              </a:ext>
            </a:extLst>
          </p:cNvPr>
          <p:cNvSpPr>
            <a:spLocks noGrp="1"/>
          </p:cNvSpPr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00" spc="100">
                <a:solidFill>
                  <a:srgbClr val="9C9184"/>
                </a:solidFill>
                <a:latin typeface="Courier New"/>
                <a:ea typeface="Courier New"/>
                <a:cs typeface="Courier New"/>
              </a:rPr>
              <a:t>EKOSPOTREBA — FIREMNÝ PREHĽAD</a:t>
            </a:r>
            <a:endParaRPr sz="90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3AE8EAC4-6FBB-4BC3-9BCA-AC643FAE6BE9}"/>
              </a:ext>
            </a:extLst>
          </p:cNvPr>
          <p:cNvSpPr>
            <a:spLocks noGrp="1"/>
          </p:cNvSpPr>
          <p:nvPr/>
        </p:nvSpPr>
        <p:spPr>
          <a:xfrm>
            <a:off x="10728655" y="6355080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000">
                <a:solidFill>
                  <a:srgbClr val="9C9184"/>
                </a:solidFill>
                <a:latin typeface="Courier New"/>
                <a:ea typeface="Courier New"/>
                <a:cs typeface="Courier New"/>
              </a:rPr>
              <a:t>03 / 09</a:t>
            </a: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1162985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5B25259-4EC8-4D00-9E11-AD4102C9754E}"/>
              </a:ext>
            </a:extLst>
          </p:cNvPr>
          <p:cNvSpPr>
            <a:spLocks noGrp="1"/>
          </p:cNvSpPr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00" b="1" spc="200">
                <a:solidFill>
                  <a:srgbClr val="E85C3B"/>
                </a:solidFill>
                <a:latin typeface="Courier New"/>
                <a:ea typeface="Courier New"/>
                <a:cs typeface="Courier New"/>
              </a:rPr>
              <a:t>ČO PONÚKAME</a:t>
            </a:r>
            <a:endParaRPr sz="11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091C6F9-91EC-467A-A1E2-885E28DA31A3}"/>
              </a:ext>
            </a:extLst>
          </p:cNvPr>
          <p:cNvSpPr>
            <a:spLocks noGrp="1"/>
          </p:cNvSpPr>
          <p:nvPr/>
        </p:nvSpPr>
        <p:spPr>
          <a:xfrm>
            <a:off x="548640" y="777240"/>
            <a:ext cx="731520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2700" b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Šesť kategórií sortimentu</a:t>
            </a:r>
            <a:endParaRPr sz="27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6B60FC1-0727-48F5-B47B-DADB9B0664E0}"/>
              </a:ext>
            </a:extLst>
          </p:cNvPr>
          <p:cNvSpPr>
            <a:spLocks noGrp="1"/>
          </p:cNvSpPr>
          <p:nvPr/>
        </p:nvSpPr>
        <p:spPr>
          <a:xfrm>
            <a:off x="476250" y="1447800"/>
            <a:ext cx="3619500" cy="2076450"/>
          </a:xfrm>
          <a:prstGeom prst="roundRect">
            <a:avLst>
              <a:gd name="adj" fmla="val 4186"/>
            </a:avLst>
          </a:prstGeom>
          <a:solidFill>
            <a:srgbClr val="EFE8E3"/>
          </a:solidFill>
          <a:ln w="12700">
            <a:solidFill>
              <a:srgbClr val="D6C7B8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C4A9CEC-33E3-4579-BB91-D77298305C22}"/>
              </a:ext>
            </a:extLst>
          </p:cNvPr>
          <p:cNvSpPr>
            <a:spLocks noGrp="1"/>
          </p:cNvSpPr>
          <p:nvPr/>
        </p:nvSpPr>
        <p:spPr>
          <a:xfrm>
            <a:off x="685800" y="1600200"/>
            <a:ext cx="3200400" cy="47625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  <a:defRPr sz="1600" b="1">
                <a:solidFill>
                  <a:srgbClr val="8B5E34"/>
                </a:solidFill>
                <a:latin typeface="Cambria"/>
                <a:ea typeface="Cambria"/>
                <a:cs typeface="Cambria"/>
              </a:defRPr>
            </a:pPr>
            <a:r>
              <a:rPr sz="1600" b="1">
                <a:solidFill>
                  <a:srgbClr val="8B5E34"/>
                </a:solidFill>
                <a:latin typeface="Cambria"/>
                <a:ea typeface="Cambria"/>
                <a:cs typeface="Cambria"/>
              </a:rPr>
              <a:t>Obaly na jedlo</a:t>
            </a:r>
            <a:endParaRPr sz="145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05D52BA-86D3-4353-913A-2F5E1185A749}"/>
              </a:ext>
            </a:extLst>
          </p:cNvPr>
          <p:cNvSpPr>
            <a:spLocks noGrp="1"/>
          </p:cNvSpPr>
          <p:nvPr/>
        </p:nvSpPr>
        <p:spPr>
          <a:xfrm>
            <a:off x="685800" y="2076450"/>
            <a:ext cx="3200400" cy="11049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  <a:defRPr sz="1150">
                <a:solidFill>
                  <a:srgbClr val="6B6156"/>
                </a:solidFill>
                <a:latin typeface="Calibri"/>
                <a:ea typeface="Calibri"/>
                <a:cs typeface="Calibri"/>
              </a:defRPr>
            </a:pPr>
            <a:r>
              <a:rPr sz="1150">
                <a:solidFill>
                  <a:srgbClr val="6B6156"/>
                </a:solidFill>
                <a:latin typeface="Calibri"/>
                <a:ea typeface="Calibri"/>
                <a:cs typeface="Calibri"/>
              </a:rPr>
              <a:t>Boxy na jedlo so sebou, misky na polievky s viečkom, dezertové boxy — papier, bagasa, PP a PET.</a:t>
            </a:r>
            <a:endParaRPr sz="105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07A07281-9C80-4AC3-A303-4D16F3B733B3}"/>
              </a:ext>
            </a:extLst>
          </p:cNvPr>
          <p:cNvSpPr>
            <a:spLocks noGrp="1"/>
          </p:cNvSpPr>
          <p:nvPr/>
        </p:nvSpPr>
        <p:spPr>
          <a:xfrm>
            <a:off x="4286250" y="1447800"/>
            <a:ext cx="3619500" cy="2076450"/>
          </a:xfrm>
          <a:prstGeom prst="roundRect">
            <a:avLst>
              <a:gd name="adj" fmla="val 4186"/>
            </a:avLst>
          </a:prstGeom>
          <a:solidFill>
            <a:srgbClr val="F7F7EF"/>
          </a:solidFill>
          <a:ln w="12700">
            <a:solidFill>
              <a:srgbClr val="ECEAD8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413B5F16-A718-4CF2-A3C1-5A46BE8F2D64}"/>
              </a:ext>
            </a:extLst>
          </p:cNvPr>
          <p:cNvSpPr>
            <a:spLocks noGrp="1"/>
          </p:cNvSpPr>
          <p:nvPr/>
        </p:nvSpPr>
        <p:spPr>
          <a:xfrm>
            <a:off x="4495800" y="1600200"/>
            <a:ext cx="3200400" cy="47625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  <a:defRPr sz="1600" b="1">
                <a:solidFill>
                  <a:srgbClr val="8A8556"/>
                </a:solidFill>
                <a:latin typeface="Cambria"/>
                <a:ea typeface="Cambria"/>
                <a:cs typeface="Cambria"/>
              </a:defRPr>
            </a:pPr>
            <a:r>
              <a:rPr sz="1600" b="1">
                <a:solidFill>
                  <a:srgbClr val="8A8556"/>
                </a:solidFill>
                <a:latin typeface="Cambria"/>
                <a:ea typeface="Cambria"/>
                <a:cs typeface="Cambria"/>
              </a:rPr>
              <a:t>Baliace materiály</a:t>
            </a:r>
            <a:endParaRPr sz="145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F1AF78DB-8D9A-421F-B8D8-096A5E74634E}"/>
              </a:ext>
            </a:extLst>
          </p:cNvPr>
          <p:cNvSpPr>
            <a:spLocks noGrp="1"/>
          </p:cNvSpPr>
          <p:nvPr/>
        </p:nvSpPr>
        <p:spPr>
          <a:xfrm>
            <a:off x="4495800" y="2076450"/>
            <a:ext cx="3200400" cy="11049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  <a:defRPr sz="1150">
                <a:solidFill>
                  <a:srgbClr val="6B6156"/>
                </a:solidFill>
                <a:latin typeface="Calibri"/>
                <a:ea typeface="Calibri"/>
                <a:cs typeface="Calibri"/>
              </a:defRPr>
            </a:pPr>
            <a:r>
              <a:rPr sz="1150">
                <a:solidFill>
                  <a:srgbClr val="6B6156"/>
                </a:solidFill>
                <a:latin typeface="Calibri"/>
                <a:ea typeface="Calibri"/>
                <a:cs typeface="Calibri"/>
              </a:rPr>
              <a:t>Potravinárska fólia, alobal, vrecká, lepiace pásky a bublinková fólia.</a:t>
            </a:r>
            <a:endParaRPr sz="105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9BAF5DE6-8F50-4EF0-A758-DBE5A07FB62A}"/>
              </a:ext>
            </a:extLst>
          </p:cNvPr>
          <p:cNvSpPr>
            <a:spLocks noGrp="1"/>
          </p:cNvSpPr>
          <p:nvPr/>
        </p:nvSpPr>
        <p:spPr>
          <a:xfrm>
            <a:off x="8096250" y="1447800"/>
            <a:ext cx="3619500" cy="2076450"/>
          </a:xfrm>
          <a:prstGeom prst="roundRect">
            <a:avLst>
              <a:gd name="adj" fmla="val 4186"/>
            </a:avLst>
          </a:prstGeom>
          <a:solidFill>
            <a:srgbClr val="E6E8EC"/>
          </a:solidFill>
          <a:ln w="12700">
            <a:solidFill>
              <a:srgbClr val="C0C5D0"/>
            </a:solidFill>
            <a:prstDash val="solid"/>
          </a:ln>
        </p:spPr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18736C90-7BD2-4026-8361-C3AD48F171E7}"/>
              </a:ext>
            </a:extLst>
          </p:cNvPr>
          <p:cNvSpPr>
            <a:spLocks noGrp="1"/>
          </p:cNvSpPr>
          <p:nvPr/>
        </p:nvSpPr>
        <p:spPr>
          <a:xfrm>
            <a:off x="8305800" y="1600200"/>
            <a:ext cx="3200400" cy="47625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  <a:defRPr sz="1600" b="1">
                <a:solidFill>
                  <a:srgbClr val="4A5A7A"/>
                </a:solidFill>
                <a:latin typeface="Cambria"/>
                <a:ea typeface="Cambria"/>
                <a:cs typeface="Cambria"/>
              </a:defRPr>
            </a:pPr>
            <a:r>
              <a:rPr sz="1600" b="1">
                <a:solidFill>
                  <a:srgbClr val="4A5A7A"/>
                </a:solidFill>
                <a:latin typeface="Cambria"/>
                <a:ea typeface="Cambria"/>
                <a:cs typeface="Cambria"/>
              </a:rPr>
              <a:t>Kancelárske potreby</a:t>
            </a:r>
            <a:endParaRPr sz="145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ED151F88-A4E1-422C-9DDD-07A0E78812A2}"/>
              </a:ext>
            </a:extLst>
          </p:cNvPr>
          <p:cNvSpPr>
            <a:spLocks noGrp="1"/>
          </p:cNvSpPr>
          <p:nvPr/>
        </p:nvSpPr>
        <p:spPr>
          <a:xfrm>
            <a:off x="8305800" y="2076450"/>
            <a:ext cx="3200400" cy="11049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  <a:defRPr sz="1150">
                <a:solidFill>
                  <a:srgbClr val="6B6156"/>
                </a:solidFill>
                <a:latin typeface="Calibri"/>
                <a:ea typeface="Calibri"/>
                <a:cs typeface="Calibri"/>
              </a:defRPr>
            </a:pPr>
            <a:r>
              <a:rPr sz="1150">
                <a:solidFill>
                  <a:srgbClr val="6B6156"/>
                </a:solidFill>
                <a:latin typeface="Calibri"/>
                <a:ea typeface="Calibri"/>
                <a:cs typeface="Calibri"/>
              </a:rPr>
              <a:t>Kancelársky papier, tonery, obálky a bežný papiernický sortiment.</a:t>
            </a:r>
            <a:endParaRPr sz="105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87190EF0-AFA0-4ADD-83C3-1CFF7B527EFD}"/>
              </a:ext>
            </a:extLst>
          </p:cNvPr>
          <p:cNvSpPr>
            <a:spLocks noGrp="1"/>
          </p:cNvSpPr>
          <p:nvPr/>
        </p:nvSpPr>
        <p:spPr>
          <a:xfrm>
            <a:off x="476250" y="3667125"/>
            <a:ext cx="3619500" cy="2076450"/>
          </a:xfrm>
          <a:prstGeom prst="roundRect">
            <a:avLst>
              <a:gd name="adj" fmla="val 4186"/>
            </a:avLst>
          </a:prstGeom>
          <a:solidFill>
            <a:srgbClr val="E4EFED"/>
          </a:solidFill>
          <a:ln w="12700">
            <a:solidFill>
              <a:srgbClr val="BCD6D2"/>
            </a:solidFill>
            <a:prstDash val="solid"/>
          </a:ln>
        </p:spPr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24F55730-D020-4C6A-AF9F-C06DF6019FEA}"/>
              </a:ext>
            </a:extLst>
          </p:cNvPr>
          <p:cNvSpPr>
            <a:spLocks noGrp="1"/>
          </p:cNvSpPr>
          <p:nvPr/>
        </p:nvSpPr>
        <p:spPr>
          <a:xfrm>
            <a:off x="685800" y="3819525"/>
            <a:ext cx="3200400" cy="47625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  <a:defRPr sz="1600" b="1">
                <a:solidFill>
                  <a:srgbClr val="3F8B7E"/>
                </a:solidFill>
                <a:latin typeface="Cambria"/>
                <a:ea typeface="Cambria"/>
                <a:cs typeface="Cambria"/>
              </a:defRPr>
            </a:pPr>
            <a:r>
              <a:rPr sz="1600" b="1">
                <a:solidFill>
                  <a:srgbClr val="3F8B7E"/>
                </a:solidFill>
                <a:latin typeface="Cambria"/>
                <a:ea typeface="Cambria"/>
                <a:cs typeface="Cambria"/>
              </a:rPr>
              <a:t>Hygiena a ochrana</a:t>
            </a:r>
            <a:endParaRPr sz="145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AAAACDC3-FE65-4F9D-A331-1C08CCFF94D9}"/>
              </a:ext>
            </a:extLst>
          </p:cNvPr>
          <p:cNvSpPr>
            <a:spLocks noGrp="1"/>
          </p:cNvSpPr>
          <p:nvPr/>
        </p:nvSpPr>
        <p:spPr>
          <a:xfrm>
            <a:off x="685800" y="4295775"/>
            <a:ext cx="3200400" cy="11049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  <a:defRPr sz="1150">
                <a:solidFill>
                  <a:srgbClr val="6B6156"/>
                </a:solidFill>
                <a:latin typeface="Calibri"/>
                <a:ea typeface="Calibri"/>
                <a:cs typeface="Calibri"/>
              </a:defRPr>
            </a:pPr>
            <a:r>
              <a:rPr sz="1150">
                <a:solidFill>
                  <a:srgbClr val="6B6156"/>
                </a:solidFill>
                <a:latin typeface="Calibri"/>
                <a:ea typeface="Calibri"/>
                <a:cs typeface="Calibri"/>
              </a:rPr>
              <a:t>Čistiace prostriedky, hygienické potreby a ochranné pomôcky pre prevádzky.</a:t>
            </a:r>
            <a:endParaRPr sz="105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5127B4CA-A6A9-4541-B696-5FC8725880B2}"/>
              </a:ext>
            </a:extLst>
          </p:cNvPr>
          <p:cNvSpPr>
            <a:spLocks noGrp="1"/>
          </p:cNvSpPr>
          <p:nvPr/>
        </p:nvSpPr>
        <p:spPr>
          <a:xfrm>
            <a:off x="4286250" y="3667125"/>
            <a:ext cx="3619500" cy="2076450"/>
          </a:xfrm>
          <a:prstGeom prst="roundRect">
            <a:avLst>
              <a:gd name="adj" fmla="val 4186"/>
            </a:avLst>
          </a:prstGeom>
          <a:solidFill>
            <a:srgbClr val="E2EBF5"/>
          </a:solidFill>
          <a:ln w="12700">
            <a:solidFill>
              <a:srgbClr val="B6CDE6"/>
            </a:solidFill>
            <a:prstDash val="solid"/>
          </a:ln>
        </p:spPr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4C19C88F-921B-4E37-8EAB-1FF304FFEF65}"/>
              </a:ext>
            </a:extLst>
          </p:cNvPr>
          <p:cNvSpPr>
            <a:spLocks noGrp="1"/>
          </p:cNvSpPr>
          <p:nvPr/>
        </p:nvSpPr>
        <p:spPr>
          <a:xfrm>
            <a:off x="4495800" y="3819525"/>
            <a:ext cx="3200400" cy="47625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  <a:defRPr sz="1600" b="1">
                <a:solidFill>
                  <a:srgbClr val="2E6FB8"/>
                </a:solidFill>
                <a:latin typeface="Cambria"/>
                <a:ea typeface="Cambria"/>
                <a:cs typeface="Cambria"/>
              </a:defRPr>
            </a:pPr>
            <a:r>
              <a:rPr sz="1600" b="1">
                <a:solidFill>
                  <a:srgbClr val="2E6FB8"/>
                </a:solidFill>
                <a:latin typeface="Cambria"/>
                <a:ea typeface="Cambria"/>
                <a:cs typeface="Cambria"/>
              </a:rPr>
              <a:t>Zdravotnícky sortiment</a:t>
            </a:r>
            <a:endParaRPr sz="145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91182F5A-186E-4839-9E6A-099B8E637A60}"/>
              </a:ext>
            </a:extLst>
          </p:cNvPr>
          <p:cNvSpPr>
            <a:spLocks noGrp="1"/>
          </p:cNvSpPr>
          <p:nvPr/>
        </p:nvSpPr>
        <p:spPr>
          <a:xfrm>
            <a:off x="4495800" y="4295775"/>
            <a:ext cx="3200400" cy="11049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  <a:defRPr sz="1150">
                <a:solidFill>
                  <a:srgbClr val="6B6156"/>
                </a:solidFill>
                <a:latin typeface="Calibri"/>
                <a:ea typeface="Calibri"/>
                <a:cs typeface="Calibri"/>
              </a:defRPr>
            </a:pPr>
            <a:r>
              <a:rPr sz="1150">
                <a:solidFill>
                  <a:srgbClr val="6B6156"/>
                </a:solidFill>
                <a:latin typeface="Calibri"/>
                <a:ea typeface="Calibri"/>
                <a:cs typeface="Calibri"/>
              </a:rPr>
              <a:t>Nitrilové rukavice a ďalšie zdravotnícke potreby cez Eko spotreba Medical.</a:t>
            </a:r>
            <a:endParaRPr sz="105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AFF67F2F-F38F-4786-91BE-A84421C57673}"/>
              </a:ext>
            </a:extLst>
          </p:cNvPr>
          <p:cNvSpPr>
            <a:spLocks noGrp="1"/>
          </p:cNvSpPr>
          <p:nvPr/>
        </p:nvSpPr>
        <p:spPr>
          <a:xfrm>
            <a:off x="8096250" y="3667125"/>
            <a:ext cx="3619500" cy="2076450"/>
          </a:xfrm>
          <a:prstGeom prst="roundRect">
            <a:avLst>
              <a:gd name="adj" fmla="val 4186"/>
            </a:avLst>
          </a:prstGeom>
          <a:solidFill>
            <a:srgbClr val="FCE8E4"/>
          </a:solidFill>
          <a:ln w="12700">
            <a:solidFill>
              <a:srgbClr val="F7C6BA"/>
            </a:solidFill>
            <a:prstDash val="solid"/>
          </a:ln>
        </p:spPr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F7B577D9-DFA5-4128-8978-6CAB6AC34063}"/>
              </a:ext>
            </a:extLst>
          </p:cNvPr>
          <p:cNvSpPr>
            <a:spLocks noGrp="1"/>
          </p:cNvSpPr>
          <p:nvPr/>
        </p:nvSpPr>
        <p:spPr>
          <a:xfrm>
            <a:off x="8305800" y="3819525"/>
            <a:ext cx="3200400" cy="47625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lnSpc>
                <a:spcPct val="100000"/>
              </a:lnSpc>
              <a:buNone/>
              <a:defRPr sz="1600" b="1">
                <a:solidFill>
                  <a:srgbClr val="E85C3B"/>
                </a:solidFill>
                <a:latin typeface="Cambria"/>
                <a:ea typeface="Cambria"/>
                <a:cs typeface="Cambria"/>
              </a:defRPr>
            </a:pPr>
            <a:r>
              <a:rPr sz="1600" b="1">
                <a:solidFill>
                  <a:srgbClr val="E85C3B"/>
                </a:solidFill>
                <a:latin typeface="Cambria"/>
                <a:ea typeface="Cambria"/>
                <a:cs typeface="Cambria"/>
              </a:rPr>
              <a:t>Nápoje – IMU drinky</a:t>
            </a:r>
            <a:endParaRPr sz="145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4E39CD2D-3EB2-401F-B052-B2BA673C297D}"/>
              </a:ext>
            </a:extLst>
          </p:cNvPr>
          <p:cNvSpPr>
            <a:spLocks noGrp="1"/>
          </p:cNvSpPr>
          <p:nvPr/>
        </p:nvSpPr>
        <p:spPr>
          <a:xfrm>
            <a:off x="8305800" y="4295775"/>
            <a:ext cx="3200400" cy="11049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  <a:defRPr sz="1150">
                <a:solidFill>
                  <a:srgbClr val="6B6156"/>
                </a:solidFill>
                <a:latin typeface="Calibri"/>
                <a:ea typeface="Calibri"/>
                <a:cs typeface="Calibri"/>
              </a:defRPr>
            </a:pPr>
            <a:r>
              <a:rPr sz="1150">
                <a:solidFill>
                  <a:srgbClr val="6B6156"/>
                </a:solidFill>
                <a:latin typeface="Calibri"/>
                <a:ea typeface="Calibri"/>
                <a:cs typeface="Calibri"/>
              </a:rPr>
              <a:t>Vlastná značka IMU® je funkčný ovocný nápoj v prášku so superfoods a elektrolytmi z kokosovej vody. Bez pridaného cukru, aróm, farbív a konzervantov. V roku 2026 bol zaradený do SIAL Innovation Selection.</a:t>
            </a:r>
            <a:endParaRPr sz="1050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CCBABF51-00DE-48C2-94EA-53064ADD24C5}"/>
              </a:ext>
            </a:extLst>
          </p:cNvPr>
          <p:cNvSpPr>
            <a:spLocks noGrp="1"/>
          </p:cNvSpPr>
          <p:nvPr/>
        </p:nvSpPr>
        <p:spPr>
          <a:xfrm>
            <a:off x="8305800" y="5467350"/>
            <a:ext cx="201168" cy="201168"/>
          </a:xfrm>
          <a:prstGeom prst="ellipse">
            <a:avLst/>
          </a:prstGeom>
          <a:solidFill>
            <a:srgbClr val="E85DA0"/>
          </a:solidFill>
        </p:spPr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BAD83D03-39DB-4C53-A51C-4F91647E0071}"/>
              </a:ext>
            </a:extLst>
          </p:cNvPr>
          <p:cNvSpPr>
            <a:spLocks noGrp="1"/>
          </p:cNvSpPr>
          <p:nvPr/>
        </p:nvSpPr>
        <p:spPr>
          <a:xfrm>
            <a:off x="8601075" y="5467350"/>
            <a:ext cx="201168" cy="201168"/>
          </a:xfrm>
          <a:prstGeom prst="ellipse">
            <a:avLst/>
          </a:prstGeom>
          <a:solidFill>
            <a:srgbClr val="F2B705"/>
          </a:solidFill>
        </p:spPr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97F76DE7-118D-47DF-AF3E-FEA53E56D1EB}"/>
              </a:ext>
            </a:extLst>
          </p:cNvPr>
          <p:cNvSpPr>
            <a:spLocks noGrp="1"/>
          </p:cNvSpPr>
          <p:nvPr/>
        </p:nvSpPr>
        <p:spPr>
          <a:xfrm>
            <a:off x="8896350" y="5467350"/>
            <a:ext cx="201168" cy="201168"/>
          </a:xfrm>
          <a:prstGeom prst="ellipse">
            <a:avLst/>
          </a:prstGeom>
          <a:solidFill>
            <a:srgbClr val="3E8ED0"/>
          </a:solidFill>
        </p:spPr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69564F55-493E-4B0B-8013-CEE6D3D0E30A}"/>
              </a:ext>
            </a:extLst>
          </p:cNvPr>
          <p:cNvSpPr>
            <a:spLocks noGrp="1"/>
          </p:cNvSpPr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00" spc="100">
                <a:solidFill>
                  <a:srgbClr val="9C9184"/>
                </a:solidFill>
                <a:latin typeface="Courier New"/>
                <a:ea typeface="Courier New"/>
                <a:cs typeface="Courier New"/>
              </a:rPr>
              <a:t>EKOSPOTREBA — FIREMNÝ PREHĽAD</a:t>
            </a:r>
            <a:endParaRPr sz="90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8FB7C248-F7BA-4682-A975-178EA3B23DA4}"/>
              </a:ext>
            </a:extLst>
          </p:cNvPr>
          <p:cNvSpPr>
            <a:spLocks noGrp="1"/>
          </p:cNvSpPr>
          <p:nvPr/>
        </p:nvSpPr>
        <p:spPr>
          <a:xfrm>
            <a:off x="10728655" y="6355080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000">
                <a:solidFill>
                  <a:srgbClr val="9C9184"/>
                </a:solidFill>
                <a:latin typeface="Courier New"/>
                <a:ea typeface="Courier New"/>
                <a:cs typeface="Courier New"/>
              </a:rPr>
              <a:t>04 / 09</a:t>
            </a:r>
            <a:endParaRPr sz="1000"/>
          </a:p>
        </p:txBody>
      </p:sp>
      <p:pic>
        <p:nvPicPr>
          <p:cNvPr id="53" name="Obrázok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9489" y="5322570"/>
            <a:ext cx="596446" cy="573405"/>
          </a:xfrm>
          <a:prstGeom prst="rect">
            <a:avLst/>
          </a:prstGeom>
          <a:ln w="88900" cap="sq">
            <a:solidFill>
              <a:srgbClr val="FFFFFF"/>
            </a:solidFill>
            <a:miter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7457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AB1BA65-9DEF-413C-8939-903E3D8EC291}"/>
              </a:ext>
            </a:extLst>
          </p:cNvPr>
          <p:cNvSpPr>
            <a:spLocks noGrp="1"/>
          </p:cNvSpPr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00" b="1" spc="200">
                <a:solidFill>
                  <a:srgbClr val="E85C3B"/>
                </a:solidFill>
                <a:latin typeface="Courier New"/>
                <a:ea typeface="Courier New"/>
                <a:cs typeface="Courier New"/>
              </a:rPr>
              <a:t>PRE KOHO PRACUJEME</a:t>
            </a:r>
            <a:endParaRPr sz="11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948F321-97EF-452C-8072-1DA41408D6B7}"/>
              </a:ext>
            </a:extLst>
          </p:cNvPr>
          <p:cNvSpPr>
            <a:spLocks noGrp="1"/>
          </p:cNvSpPr>
          <p:nvPr/>
        </p:nvSpPr>
        <p:spPr>
          <a:xfrm>
            <a:off x="548640" y="77724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2700" b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Dva hlavné okruhy zákazníkov</a:t>
            </a:r>
            <a:endParaRPr sz="27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A1F1678-5E67-440B-802F-AB75DC3B8A88}"/>
              </a:ext>
            </a:extLst>
          </p:cNvPr>
          <p:cNvSpPr>
            <a:spLocks noGrp="1"/>
          </p:cNvSpPr>
          <p:nvPr/>
        </p:nvSpPr>
        <p:spPr>
          <a:xfrm>
            <a:off x="548640" y="1371600"/>
            <a:ext cx="749808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30000"/>
              </a:lnSpc>
              <a:buNone/>
            </a:pPr>
            <a:r>
              <a:rPr sz="1350">
                <a:solidFill>
                  <a:srgbClr val="6B6156"/>
                </a:solidFill>
                <a:latin typeface="Calibri"/>
                <a:ea typeface="Calibri"/>
                <a:cs typeface="Calibri"/>
              </a:rPr>
              <a:t>Pracujeme naprieč gastro sektorom aj zdravotníctvom — všade tam, kde prevádzka rieši dennú spotrebu obalov, hygieny a jednorazového materiálu vo veľkom objeme a potrebuje sa naň spoľahnúť.</a:t>
            </a:r>
            <a:endParaRPr sz="135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36908CF8-4998-4736-8672-B9AA9B19C2C5}"/>
              </a:ext>
            </a:extLst>
          </p:cNvPr>
          <p:cNvSpPr>
            <a:spLocks noGrp="1"/>
          </p:cNvSpPr>
          <p:nvPr/>
        </p:nvSpPr>
        <p:spPr>
          <a:xfrm>
            <a:off x="548640" y="2331720"/>
            <a:ext cx="5074920" cy="3657600"/>
          </a:xfrm>
          <a:prstGeom prst="roundRect">
            <a:avLst>
              <a:gd name="adj" fmla="val 2250"/>
            </a:avLst>
          </a:prstGeom>
          <a:solidFill>
            <a:srgbClr val="F1EAD9"/>
          </a:solidFill>
          <a:ln w="12700">
            <a:solidFill>
              <a:srgbClr val="E4DCC8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D55175F-4F10-4110-B3E9-B0F61F3613B4}"/>
              </a:ext>
            </a:extLst>
          </p:cNvPr>
          <p:cNvSpPr>
            <a:spLocks noGrp="1"/>
          </p:cNvSpPr>
          <p:nvPr/>
        </p:nvSpPr>
        <p:spPr>
          <a:xfrm>
            <a:off x="822960" y="2606040"/>
            <a:ext cx="452628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00" b="1" spc="100">
                <a:solidFill>
                  <a:srgbClr val="E85C3B"/>
                </a:solidFill>
                <a:latin typeface="Courier New"/>
                <a:ea typeface="Courier New"/>
                <a:cs typeface="Courier New"/>
              </a:rPr>
              <a:t>GASTRO &amp; HOTELIERSTVO</a:t>
            </a:r>
            <a:endParaRPr sz="10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7D496D19-3385-4AC9-93D5-344A3C2917CD}"/>
              </a:ext>
            </a:extLst>
          </p:cNvPr>
          <p:cNvSpPr>
            <a:spLocks noGrp="1"/>
          </p:cNvSpPr>
          <p:nvPr/>
        </p:nvSpPr>
        <p:spPr>
          <a:xfrm>
            <a:off x="822960" y="2898648"/>
            <a:ext cx="452628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2200" b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HoReCa</a:t>
            </a:r>
            <a:endParaRPr sz="22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A7CCBF73-B44C-436E-9820-6426D42C6EA6}"/>
              </a:ext>
            </a:extLst>
          </p:cNvPr>
          <p:cNvSpPr>
            <a:spLocks noGrp="1"/>
          </p:cNvSpPr>
          <p:nvPr/>
        </p:nvSpPr>
        <p:spPr>
          <a:xfrm>
            <a:off x="822960" y="3474720"/>
            <a:ext cx="4526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30000"/>
              </a:lnSpc>
              <a:buNone/>
            </a:pPr>
            <a:r>
              <a:rPr sz="1150">
                <a:solidFill>
                  <a:srgbClr val="6B6156"/>
                </a:solidFill>
                <a:latin typeface="Calibri"/>
                <a:ea typeface="Calibri"/>
                <a:cs typeface="Calibri"/>
              </a:rPr>
              <a:t>Jednorazové obaly na jedlo a nápoje, baliaci materiál aj bežný prevádzkový sortiment — v objeme, ktorý gastroprevádzka reálne spotrebuje.</a:t>
            </a:r>
            <a:endParaRPr sz="115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2E4E4BAD-0DCD-460A-9973-95CF2881ED9B}"/>
              </a:ext>
            </a:extLst>
          </p:cNvPr>
          <p:cNvSpPr>
            <a:spLocks noGrp="1"/>
          </p:cNvSpPr>
          <p:nvPr/>
        </p:nvSpPr>
        <p:spPr>
          <a:xfrm>
            <a:off x="822960" y="4480560"/>
            <a:ext cx="452628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20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• Hotely</a:t>
            </a:r>
            <a:endParaRPr sz="12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D86DE4A6-2682-4325-932E-1B225916F9D9}"/>
              </a:ext>
            </a:extLst>
          </p:cNvPr>
          <p:cNvSpPr>
            <a:spLocks noGrp="1"/>
          </p:cNvSpPr>
          <p:nvPr/>
        </p:nvSpPr>
        <p:spPr>
          <a:xfrm>
            <a:off x="822960" y="4809744"/>
            <a:ext cx="452628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20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• Reštaurácie</a:t>
            </a:r>
            <a:endParaRPr sz="12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740222B-FBAB-41F5-9F9B-CA870ED80F80}"/>
              </a:ext>
            </a:extLst>
          </p:cNvPr>
          <p:cNvSpPr>
            <a:spLocks noGrp="1"/>
          </p:cNvSpPr>
          <p:nvPr/>
        </p:nvSpPr>
        <p:spPr>
          <a:xfrm>
            <a:off x="822960" y="5138928"/>
            <a:ext cx="452628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20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• Kaviarne a bary</a:t>
            </a:r>
            <a:endParaRPr sz="120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49E5ED59-6C99-4951-B3CF-627E5732B219}"/>
              </a:ext>
            </a:extLst>
          </p:cNvPr>
          <p:cNvSpPr>
            <a:spLocks noGrp="1"/>
          </p:cNvSpPr>
          <p:nvPr/>
        </p:nvSpPr>
        <p:spPr>
          <a:xfrm>
            <a:off x="822960" y="5468112"/>
            <a:ext cx="452628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20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• Catering a rýchle občerstvenie</a:t>
            </a:r>
            <a:endParaRPr sz="120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41AA2EE3-033F-4726-B2E5-F98123944786}"/>
              </a:ext>
            </a:extLst>
          </p:cNvPr>
          <p:cNvSpPr>
            <a:spLocks noGrp="1"/>
          </p:cNvSpPr>
          <p:nvPr/>
        </p:nvSpPr>
        <p:spPr>
          <a:xfrm>
            <a:off x="5943600" y="2331720"/>
            <a:ext cx="5074920" cy="3657600"/>
          </a:xfrm>
          <a:prstGeom prst="roundRect">
            <a:avLst>
              <a:gd name="adj" fmla="val 2250"/>
            </a:avLst>
          </a:prstGeom>
          <a:solidFill>
            <a:srgbClr val="EFEBFB"/>
          </a:solidFill>
          <a:ln w="12700">
            <a:solidFill>
              <a:srgbClr val="D8CEF6"/>
            </a:solidFill>
            <a:prstDash val="solid"/>
          </a:ln>
        </p:spPr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5471FA2A-1BF6-44F5-B630-7439EB660CB4}"/>
              </a:ext>
            </a:extLst>
          </p:cNvPr>
          <p:cNvSpPr>
            <a:spLocks noGrp="1"/>
          </p:cNvSpPr>
          <p:nvPr/>
        </p:nvSpPr>
        <p:spPr>
          <a:xfrm>
            <a:off x="6217920" y="2606040"/>
            <a:ext cx="452628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00" b="1" spc="100">
                <a:solidFill>
                  <a:srgbClr val="7C5CE0"/>
                </a:solidFill>
                <a:latin typeface="Courier New"/>
                <a:ea typeface="Courier New"/>
                <a:cs typeface="Courier New"/>
              </a:rPr>
              <a:t>ZDRAVOTNÍCKY SEKTOR</a:t>
            </a:r>
            <a:endParaRPr sz="100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6B21C0B7-4714-413D-AEF7-4B3C486176C8}"/>
              </a:ext>
            </a:extLst>
          </p:cNvPr>
          <p:cNvSpPr>
            <a:spLocks noGrp="1"/>
          </p:cNvSpPr>
          <p:nvPr/>
        </p:nvSpPr>
        <p:spPr>
          <a:xfrm>
            <a:off x="6217920" y="2898648"/>
            <a:ext cx="452628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2200" b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Zdravotníctvo</a:t>
            </a:r>
            <a:endParaRPr sz="220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9B34A364-7B5C-4AD7-BDAC-A184762C7E97}"/>
              </a:ext>
            </a:extLst>
          </p:cNvPr>
          <p:cNvSpPr>
            <a:spLocks noGrp="1"/>
          </p:cNvSpPr>
          <p:nvPr/>
        </p:nvSpPr>
        <p:spPr>
          <a:xfrm>
            <a:off x="6217920" y="3474720"/>
            <a:ext cx="4526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30000"/>
              </a:lnSpc>
              <a:buNone/>
            </a:pPr>
            <a:r>
              <a:rPr sz="1150">
                <a:solidFill>
                  <a:srgbClr val="6B6156"/>
                </a:solidFill>
                <a:latin typeface="Calibri"/>
                <a:ea typeface="Calibri"/>
                <a:cs typeface="Calibri"/>
              </a:rPr>
              <a:t>Ochranné pomôcky, rukavice a zdravotnícky spotrebný materiál cez samostatný e-shop Eko spotreba Medical.</a:t>
            </a:r>
            <a:endParaRPr sz="115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B162D980-6E9B-4DE0-92FC-EAB1DB7C5684}"/>
              </a:ext>
            </a:extLst>
          </p:cNvPr>
          <p:cNvSpPr>
            <a:spLocks noGrp="1"/>
          </p:cNvSpPr>
          <p:nvPr/>
        </p:nvSpPr>
        <p:spPr>
          <a:xfrm>
            <a:off x="6217920" y="4480560"/>
            <a:ext cx="452628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20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• Ambulancie</a:t>
            </a:r>
            <a:endParaRPr sz="120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0C01DC27-51DD-452D-BDA6-F94FF6BBF57F}"/>
              </a:ext>
            </a:extLst>
          </p:cNvPr>
          <p:cNvSpPr>
            <a:spLocks noGrp="1"/>
          </p:cNvSpPr>
          <p:nvPr/>
        </p:nvSpPr>
        <p:spPr>
          <a:xfrm>
            <a:off x="6217920" y="4809744"/>
            <a:ext cx="452628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20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• Kliniky</a:t>
            </a:r>
            <a:endParaRPr sz="12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58AC13A1-6627-402C-9049-F9DA73BC8609}"/>
              </a:ext>
            </a:extLst>
          </p:cNvPr>
          <p:cNvSpPr>
            <a:spLocks noGrp="1"/>
          </p:cNvSpPr>
          <p:nvPr/>
        </p:nvSpPr>
        <p:spPr>
          <a:xfrm>
            <a:off x="6217920" y="5138928"/>
            <a:ext cx="452628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20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• Zdravotnícke zariadenia</a:t>
            </a:r>
            <a:endParaRPr sz="1200"/>
          </a:p>
        </p:txBody>
      </p:sp>
      <p:pic>
        <p:nvPicPr>
          <p:cNvPr id="4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4375" y="5440680"/>
            <a:ext cx="1143000" cy="1125764"/>
          </a:xfrm>
          <a:prstGeom prst="rect">
            <a:avLst/>
          </a:prstGeom>
        </p:spPr>
      </p:pic>
      <p:sp>
        <p:nvSpPr>
          <p:cNvPr id="21" name="Text 18">
            <a:extLst>
              <a:ext uri="{FF2B5EF4-FFF2-40B4-BE49-F238E27FC236}">
                <a16:creationId xmlns:a16="http://schemas.microsoft.com/office/drawing/2014/main" id="{3FAD3031-D9B4-4689-AD18-B52505A8996F}"/>
              </a:ext>
            </a:extLst>
          </p:cNvPr>
          <p:cNvSpPr>
            <a:spLocks noGrp="1"/>
          </p:cNvSpPr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00" spc="100">
                <a:solidFill>
                  <a:srgbClr val="9C9184"/>
                </a:solidFill>
                <a:latin typeface="Courier New"/>
                <a:ea typeface="Courier New"/>
                <a:cs typeface="Courier New"/>
              </a:rPr>
              <a:t>EKOSPOTREBA — FIREMNÝ PREHĽAD</a:t>
            </a:r>
            <a:endParaRPr sz="900"/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id="{4228D09A-D0BD-4CD8-95EC-4CFD9E7F289E}"/>
              </a:ext>
            </a:extLst>
          </p:cNvPr>
          <p:cNvSpPr>
            <a:spLocks noGrp="1"/>
          </p:cNvSpPr>
          <p:nvPr/>
        </p:nvSpPr>
        <p:spPr>
          <a:xfrm>
            <a:off x="10728655" y="6355080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000">
                <a:solidFill>
                  <a:srgbClr val="9C9184"/>
                </a:solidFill>
                <a:latin typeface="Courier New"/>
                <a:ea typeface="Courier New"/>
                <a:cs typeface="Courier New"/>
              </a:rPr>
              <a:t>05 / 09</a:t>
            </a: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1697981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6A8104A-5BAB-4828-9F37-CA06CC47F6D7}"/>
              </a:ext>
            </a:extLst>
          </p:cNvPr>
          <p:cNvSpPr>
            <a:spLocks noGrp="1"/>
          </p:cNvSpPr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00" b="1" spc="200">
                <a:solidFill>
                  <a:srgbClr val="E85C3B"/>
                </a:solidFill>
                <a:latin typeface="Courier New"/>
                <a:ea typeface="Courier New"/>
                <a:cs typeface="Courier New"/>
              </a:rPr>
              <a:t>SILNÉ STRÁNKY</a:t>
            </a:r>
            <a:endParaRPr sz="11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C0E361D-69E5-426E-9874-31ECE60DB578}"/>
              </a:ext>
            </a:extLst>
          </p:cNvPr>
          <p:cNvSpPr>
            <a:spLocks noGrp="1"/>
          </p:cNvSpPr>
          <p:nvPr/>
        </p:nvSpPr>
        <p:spPr>
          <a:xfrm>
            <a:off x="548640" y="777240"/>
            <a:ext cx="9601200" cy="5943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2600" b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Rýchlosť a kapacita, na ktoré sa dá spoľahnúť</a:t>
            </a:r>
            <a:endParaRPr sz="26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83B5E22-5ED4-4394-A53E-9BA46EDC6A4A}"/>
              </a:ext>
            </a:extLst>
          </p:cNvPr>
          <p:cNvSpPr>
            <a:spLocks noGrp="1"/>
          </p:cNvSpPr>
          <p:nvPr/>
        </p:nvSpPr>
        <p:spPr>
          <a:xfrm>
            <a:off x="548640" y="1691640"/>
            <a:ext cx="3454298" cy="0"/>
          </a:xfrm>
          <a:prstGeom prst="line">
            <a:avLst/>
          </a:prstGeom>
          <a:noFill/>
          <a:ln w="31750">
            <a:solidFill>
              <a:srgbClr val="E85C3B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6F6A7B22-F140-4540-9C67-81A81AEAE2E7}"/>
              </a:ext>
            </a:extLst>
          </p:cNvPr>
          <p:cNvSpPr>
            <a:spLocks noGrp="1"/>
          </p:cNvSpPr>
          <p:nvPr/>
        </p:nvSpPr>
        <p:spPr>
          <a:xfrm>
            <a:off x="548640" y="1828800"/>
            <a:ext cx="3454298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3400" b="1">
                <a:solidFill>
                  <a:srgbClr val="3A342E"/>
                </a:solidFill>
                <a:latin typeface="Courier New"/>
                <a:ea typeface="Courier New"/>
                <a:cs typeface="Courier New"/>
              </a:rPr>
              <a:t>24–72 h</a:t>
            </a:r>
            <a:endParaRPr sz="3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3C59A8C4-A949-4B0F-89F9-F6AF07C00151}"/>
              </a:ext>
            </a:extLst>
          </p:cNvPr>
          <p:cNvSpPr>
            <a:spLocks noGrp="1"/>
          </p:cNvSpPr>
          <p:nvPr/>
        </p:nvSpPr>
        <p:spPr>
          <a:xfrm>
            <a:off x="548640" y="2514600"/>
            <a:ext cx="3271418" cy="8229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25000"/>
              </a:lnSpc>
              <a:buNone/>
            </a:pPr>
            <a:r>
              <a:rPr sz="1150">
                <a:solidFill>
                  <a:srgbClr val="6B6156"/>
                </a:solidFill>
                <a:latin typeface="Calibri"/>
                <a:ea typeface="Calibri"/>
                <a:cs typeface="Calibri"/>
              </a:rPr>
              <a:t>Doručenie objednávky, často už na nasledujúci deň</a:t>
            </a:r>
            <a:endParaRPr sz="115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33C5DE50-30F7-4C17-87F3-B1397CE6C6A2}"/>
              </a:ext>
            </a:extLst>
          </p:cNvPr>
          <p:cNvSpPr>
            <a:spLocks noGrp="1"/>
          </p:cNvSpPr>
          <p:nvPr/>
        </p:nvSpPr>
        <p:spPr>
          <a:xfrm>
            <a:off x="4368698" y="1691640"/>
            <a:ext cx="3454298" cy="0"/>
          </a:xfrm>
          <a:prstGeom prst="line">
            <a:avLst/>
          </a:prstGeom>
          <a:noFill/>
          <a:ln w="31750">
            <a:solidFill>
              <a:srgbClr val="E85C3B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A9FC20E-B124-43F9-A138-3C2B2C990CCE}"/>
              </a:ext>
            </a:extLst>
          </p:cNvPr>
          <p:cNvSpPr>
            <a:spLocks noGrp="1"/>
          </p:cNvSpPr>
          <p:nvPr/>
        </p:nvSpPr>
        <p:spPr>
          <a:xfrm>
            <a:off x="4368698" y="1828800"/>
            <a:ext cx="3454298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3400" b="1">
                <a:solidFill>
                  <a:srgbClr val="3A342E"/>
                </a:solidFill>
                <a:latin typeface="Courier New"/>
                <a:ea typeface="Courier New"/>
                <a:cs typeface="Courier New"/>
              </a:rPr>
              <a:t>5 000+ m²</a:t>
            </a:r>
            <a:endParaRPr sz="340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418E8BE5-8077-4CB6-8D6A-D0DEC6E6A795}"/>
              </a:ext>
            </a:extLst>
          </p:cNvPr>
          <p:cNvSpPr>
            <a:spLocks noGrp="1"/>
          </p:cNvSpPr>
          <p:nvPr/>
        </p:nvSpPr>
        <p:spPr>
          <a:xfrm>
            <a:off x="4368698" y="2514600"/>
            <a:ext cx="3271418" cy="8229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25000"/>
              </a:lnSpc>
              <a:buNone/>
            </a:pPr>
            <a:r>
              <a:rPr sz="1150">
                <a:solidFill>
                  <a:srgbClr val="6B6156"/>
                </a:solidFill>
                <a:latin typeface="Calibri"/>
                <a:ea typeface="Calibri"/>
                <a:cs typeface="Calibri"/>
              </a:rPr>
              <a:t>Skladová plocha v Piešťanoch</a:t>
            </a:r>
            <a:endParaRPr sz="115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1F29721C-1222-48B0-9FCA-D53EB0C28927}"/>
              </a:ext>
            </a:extLst>
          </p:cNvPr>
          <p:cNvSpPr>
            <a:spLocks noGrp="1"/>
          </p:cNvSpPr>
          <p:nvPr/>
        </p:nvSpPr>
        <p:spPr>
          <a:xfrm>
            <a:off x="8188757" y="1691640"/>
            <a:ext cx="3454298" cy="0"/>
          </a:xfrm>
          <a:prstGeom prst="line">
            <a:avLst/>
          </a:prstGeom>
          <a:noFill/>
          <a:ln w="31750">
            <a:solidFill>
              <a:srgbClr val="E85C3B"/>
            </a:solidFill>
            <a:prstDash val="solid"/>
          </a:ln>
        </p:spPr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58F2CEB9-D6AE-435E-B00E-16C8B373346C}"/>
              </a:ext>
            </a:extLst>
          </p:cNvPr>
          <p:cNvSpPr>
            <a:spLocks noGrp="1"/>
          </p:cNvSpPr>
          <p:nvPr/>
        </p:nvSpPr>
        <p:spPr>
          <a:xfrm>
            <a:off x="8188757" y="1828800"/>
            <a:ext cx="3454298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3400" b="1">
                <a:solidFill>
                  <a:srgbClr val="3A342E"/>
                </a:solidFill>
                <a:latin typeface="Courier New"/>
                <a:ea typeface="Courier New"/>
                <a:cs typeface="Courier New"/>
              </a:rPr>
              <a:t>7</a:t>
            </a:r>
            <a:endParaRPr sz="340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CACDE0ED-B1EE-4DA9-924B-3156B1F24395}"/>
              </a:ext>
            </a:extLst>
          </p:cNvPr>
          <p:cNvSpPr>
            <a:spLocks noGrp="1"/>
          </p:cNvSpPr>
          <p:nvPr/>
        </p:nvSpPr>
        <p:spPr>
          <a:xfrm>
            <a:off x="8188757" y="2514600"/>
            <a:ext cx="3271418" cy="8229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25000"/>
              </a:lnSpc>
              <a:buNone/>
            </a:pPr>
            <a:r>
              <a:rPr sz="1150">
                <a:solidFill>
                  <a:srgbClr val="6B6156"/>
                </a:solidFill>
                <a:latin typeface="Calibri"/>
                <a:ea typeface="Calibri"/>
                <a:cs typeface="Calibri"/>
              </a:rPr>
              <a:t>Trhov — Slovensko, Česko, Maďarsko, Rakúsko, Chorvátsko, Nemecko, Dubaj</a:t>
            </a:r>
            <a:endParaRPr sz="115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E57714C2-240E-4659-88F5-516F5374170D}"/>
              </a:ext>
            </a:extLst>
          </p:cNvPr>
          <p:cNvSpPr>
            <a:spLocks noGrp="1"/>
          </p:cNvSpPr>
          <p:nvPr/>
        </p:nvSpPr>
        <p:spPr>
          <a:xfrm>
            <a:off x="548640" y="3977640"/>
            <a:ext cx="3527450" cy="1600200"/>
          </a:xfrm>
          <a:prstGeom prst="roundRect">
            <a:avLst>
              <a:gd name="adj" fmla="val 5143"/>
            </a:avLst>
          </a:prstGeom>
          <a:solidFill>
            <a:srgbClr val="F1EAD9"/>
          </a:solidFill>
          <a:ln w="12700">
            <a:solidFill>
              <a:srgbClr val="E4DCC8"/>
            </a:solidFill>
            <a:prstDash val="solid"/>
          </a:ln>
        </p:spPr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CF800A9E-601D-411B-B5C2-2A5746FF7E78}"/>
              </a:ext>
            </a:extLst>
          </p:cNvPr>
          <p:cNvSpPr>
            <a:spLocks noGrp="1"/>
          </p:cNvSpPr>
          <p:nvPr/>
        </p:nvSpPr>
        <p:spPr>
          <a:xfrm>
            <a:off x="749808" y="4160520"/>
            <a:ext cx="3125114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00" b="1">
                <a:solidFill>
                  <a:srgbClr val="7C5CE0"/>
                </a:solidFill>
                <a:latin typeface="Cambria"/>
                <a:ea typeface="Cambria"/>
                <a:cs typeface="Cambria"/>
              </a:rPr>
              <a:t>Individuálny prístup</a:t>
            </a:r>
            <a:endParaRPr sz="140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5D50D028-D002-4A47-A779-031DF0FFD01F}"/>
              </a:ext>
            </a:extLst>
          </p:cNvPr>
          <p:cNvSpPr>
            <a:spLocks noGrp="1"/>
          </p:cNvSpPr>
          <p:nvPr/>
        </p:nvSpPr>
        <p:spPr>
          <a:xfrm>
            <a:off x="749808" y="4544568"/>
            <a:ext cx="3125114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25000"/>
              </a:lnSpc>
              <a:buNone/>
            </a:pPr>
            <a:r>
              <a:rPr sz="1050">
                <a:solidFill>
                  <a:srgbClr val="6B6156"/>
                </a:solidFill>
                <a:latin typeface="Calibri"/>
                <a:ea typeface="Calibri"/>
                <a:cs typeface="Calibri"/>
              </a:rPr>
              <a:t>Dodávky šijeme na mieru každému zákazníkovi — objem, frekvencia aj sortiment podľa prevádzky.</a:t>
            </a:r>
            <a:endParaRPr sz="105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13ED7183-AED9-4112-9C4C-27FCD6CB7EC4}"/>
              </a:ext>
            </a:extLst>
          </p:cNvPr>
          <p:cNvSpPr>
            <a:spLocks noGrp="1"/>
          </p:cNvSpPr>
          <p:nvPr/>
        </p:nvSpPr>
        <p:spPr>
          <a:xfrm>
            <a:off x="4332122" y="3977640"/>
            <a:ext cx="3527450" cy="1600200"/>
          </a:xfrm>
          <a:prstGeom prst="roundRect">
            <a:avLst>
              <a:gd name="adj" fmla="val 5143"/>
            </a:avLst>
          </a:prstGeom>
          <a:solidFill>
            <a:srgbClr val="F1EAD9"/>
          </a:solidFill>
          <a:ln w="12700">
            <a:solidFill>
              <a:srgbClr val="E4DCC8"/>
            </a:solidFill>
            <a:prstDash val="solid"/>
          </a:ln>
        </p:spPr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10F44F9F-63E5-45D7-B58D-E44F1CA3C27E}"/>
              </a:ext>
            </a:extLst>
          </p:cNvPr>
          <p:cNvSpPr>
            <a:spLocks noGrp="1"/>
          </p:cNvSpPr>
          <p:nvPr/>
        </p:nvSpPr>
        <p:spPr>
          <a:xfrm>
            <a:off x="4533290" y="4160520"/>
            <a:ext cx="3125114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00" b="1">
                <a:solidFill>
                  <a:srgbClr val="7C5CE0"/>
                </a:solidFill>
                <a:latin typeface="Cambria"/>
                <a:ea typeface="Cambria"/>
                <a:cs typeface="Cambria"/>
              </a:rPr>
              <a:t>Potlač na mieru</a:t>
            </a:r>
            <a:endParaRPr sz="140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6B179036-2E40-417A-A1C8-3EF04D4A44AF}"/>
              </a:ext>
            </a:extLst>
          </p:cNvPr>
          <p:cNvSpPr>
            <a:spLocks noGrp="1"/>
          </p:cNvSpPr>
          <p:nvPr/>
        </p:nvSpPr>
        <p:spPr>
          <a:xfrm>
            <a:off x="4533290" y="4544568"/>
            <a:ext cx="3125114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25000"/>
              </a:lnSpc>
              <a:buNone/>
            </a:pPr>
            <a:r>
              <a:rPr sz="1050">
                <a:solidFill>
                  <a:srgbClr val="6B6156"/>
                </a:solidFill>
                <a:latin typeface="Calibri"/>
                <a:ea typeface="Calibri"/>
                <a:cs typeface="Calibri"/>
              </a:rPr>
              <a:t>Potlačíme takmer čokoľvek presne podľa predstavy zákazníka — od pohárov po vlastné obaly.</a:t>
            </a:r>
            <a:endParaRPr sz="105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63A790EC-955E-4253-9FEC-24688995AAE6}"/>
              </a:ext>
            </a:extLst>
          </p:cNvPr>
          <p:cNvSpPr>
            <a:spLocks noGrp="1"/>
          </p:cNvSpPr>
          <p:nvPr/>
        </p:nvSpPr>
        <p:spPr>
          <a:xfrm>
            <a:off x="8115605" y="3977640"/>
            <a:ext cx="3527450" cy="1600200"/>
          </a:xfrm>
          <a:prstGeom prst="roundRect">
            <a:avLst>
              <a:gd name="adj" fmla="val 5143"/>
            </a:avLst>
          </a:prstGeom>
          <a:solidFill>
            <a:srgbClr val="F1EAD9"/>
          </a:solidFill>
          <a:ln w="12700">
            <a:solidFill>
              <a:srgbClr val="E4DCC8"/>
            </a:solidFill>
            <a:prstDash val="solid"/>
          </a:ln>
        </p:spPr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15975E05-C11A-402F-B202-649BB2B824A0}"/>
              </a:ext>
            </a:extLst>
          </p:cNvPr>
          <p:cNvSpPr>
            <a:spLocks noGrp="1"/>
          </p:cNvSpPr>
          <p:nvPr/>
        </p:nvSpPr>
        <p:spPr>
          <a:xfrm>
            <a:off x="8316773" y="4160520"/>
            <a:ext cx="3125114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400" b="1">
                <a:solidFill>
                  <a:srgbClr val="7C5CE0"/>
                </a:solidFill>
                <a:latin typeface="Cambria"/>
                <a:ea typeface="Cambria"/>
                <a:cs typeface="Cambria"/>
              </a:rPr>
              <a:t>Skladovanie</a:t>
            </a:r>
            <a:endParaRPr sz="140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9974A1B8-0521-44DE-9C00-A1B5D1D8ACF6}"/>
              </a:ext>
            </a:extLst>
          </p:cNvPr>
          <p:cNvSpPr>
            <a:spLocks noGrp="1"/>
          </p:cNvSpPr>
          <p:nvPr/>
        </p:nvSpPr>
        <p:spPr>
          <a:xfrm>
            <a:off x="8316773" y="4544568"/>
            <a:ext cx="3125114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25000"/>
              </a:lnSpc>
              <a:buNone/>
            </a:pPr>
            <a:r>
              <a:rPr sz="1050">
                <a:solidFill>
                  <a:srgbClr val="6B6156"/>
                </a:solidFill>
                <a:latin typeface="Calibri"/>
                <a:ea typeface="Calibri"/>
                <a:cs typeface="Calibri"/>
              </a:rPr>
              <a:t>Ponúkame aj skladovanie tovaru pre partnerov v našom sklade v Piešťanoch.</a:t>
            </a:r>
            <a:endParaRPr sz="105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516D4BE1-3138-42C7-93A0-A750FD0B097C}"/>
              </a:ext>
            </a:extLst>
          </p:cNvPr>
          <p:cNvSpPr>
            <a:spLocks noGrp="1"/>
          </p:cNvSpPr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00" spc="100">
                <a:solidFill>
                  <a:srgbClr val="9C9184"/>
                </a:solidFill>
                <a:latin typeface="Courier New"/>
                <a:ea typeface="Courier New"/>
                <a:cs typeface="Courier New"/>
              </a:rPr>
              <a:t>EKOSPOTREBA — FIREMNÝ PREHĽAD</a:t>
            </a:r>
            <a:endParaRPr sz="90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C4999655-E87B-49B7-AFA8-47047846FF8C}"/>
              </a:ext>
            </a:extLst>
          </p:cNvPr>
          <p:cNvSpPr>
            <a:spLocks noGrp="1"/>
          </p:cNvSpPr>
          <p:nvPr/>
        </p:nvSpPr>
        <p:spPr>
          <a:xfrm>
            <a:off x="10728655" y="6355080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000">
                <a:solidFill>
                  <a:srgbClr val="9C9184"/>
                </a:solidFill>
                <a:latin typeface="Courier New"/>
                <a:ea typeface="Courier New"/>
                <a:cs typeface="Courier New"/>
              </a:rPr>
              <a:t>06 / 09</a:t>
            </a: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388277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EE70346-8A2E-4739-A4BD-27F031536EE5}"/>
              </a:ext>
            </a:extLst>
          </p:cNvPr>
          <p:cNvSpPr>
            <a:spLocks noGrp="1"/>
          </p:cNvSpPr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00" b="1" spc="200">
                <a:solidFill>
                  <a:srgbClr val="E85C3B"/>
                </a:solidFill>
                <a:latin typeface="Courier New"/>
                <a:ea typeface="Courier New"/>
                <a:cs typeface="Courier New"/>
              </a:rPr>
              <a:t>AKO NAKUPOVAŤ</a:t>
            </a:r>
            <a:endParaRPr sz="11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721F194-6F89-4CAB-8D80-EEDC7CAAD612}"/>
              </a:ext>
            </a:extLst>
          </p:cNvPr>
          <p:cNvSpPr>
            <a:spLocks noGrp="1"/>
          </p:cNvSpPr>
          <p:nvPr/>
        </p:nvSpPr>
        <p:spPr>
          <a:xfrm>
            <a:off x="548640" y="777240"/>
            <a:ext cx="758952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2500" b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Štyri spôsoby, ako s nami obchodovať</a:t>
            </a:r>
            <a:endParaRPr sz="25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AC47F77-8E9C-430E-91D8-AB009311B914}"/>
              </a:ext>
            </a:extLst>
          </p:cNvPr>
          <p:cNvSpPr>
            <a:spLocks noGrp="1"/>
          </p:cNvSpPr>
          <p:nvPr/>
        </p:nvSpPr>
        <p:spPr>
          <a:xfrm>
            <a:off x="548640" y="1508760"/>
            <a:ext cx="4032504" cy="1965960"/>
          </a:xfrm>
          <a:prstGeom prst="roundRect">
            <a:avLst>
              <a:gd name="adj" fmla="val 4186"/>
            </a:avLst>
          </a:prstGeom>
          <a:solidFill>
            <a:srgbClr val="F1EAD9"/>
          </a:solidFill>
          <a:ln w="12700">
            <a:solidFill>
              <a:srgbClr val="E4DCC8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B6D746A-6CCA-48EF-8B99-5828C819E9BA}"/>
              </a:ext>
            </a:extLst>
          </p:cNvPr>
          <p:cNvSpPr>
            <a:spLocks noGrp="1"/>
          </p:cNvSpPr>
          <p:nvPr/>
        </p:nvSpPr>
        <p:spPr>
          <a:xfrm>
            <a:off x="749808" y="1673352"/>
            <a:ext cx="3630168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00" b="1" spc="100">
                <a:solidFill>
                  <a:srgbClr val="7C5CE0"/>
                </a:solidFill>
                <a:latin typeface="Courier New"/>
                <a:ea typeface="Courier New"/>
                <a:cs typeface="Courier New"/>
              </a:rPr>
              <a:t>EKO SPOTREBA</a:t>
            </a:r>
            <a:endParaRPr sz="10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8086544-0CFC-4A40-8D0B-9943112066F4}"/>
              </a:ext>
            </a:extLst>
          </p:cNvPr>
          <p:cNvSpPr>
            <a:spLocks noGrp="1"/>
          </p:cNvSpPr>
          <p:nvPr/>
        </p:nvSpPr>
        <p:spPr>
          <a:xfrm>
            <a:off x="749808" y="1965960"/>
            <a:ext cx="3630168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500" b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Bežný sortiment</a:t>
            </a:r>
            <a:endParaRPr sz="15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A1D2EBD-FFBD-43C6-A801-AD2D8161F53F}"/>
              </a:ext>
            </a:extLst>
          </p:cNvPr>
          <p:cNvSpPr>
            <a:spLocks noGrp="1"/>
          </p:cNvSpPr>
          <p:nvPr/>
        </p:nvSpPr>
        <p:spPr>
          <a:xfrm>
            <a:off x="749808" y="2350008"/>
            <a:ext cx="3630168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25000"/>
              </a:lnSpc>
              <a:buNone/>
            </a:pPr>
            <a:r>
              <a:rPr sz="1050">
                <a:solidFill>
                  <a:srgbClr val="6B6156"/>
                </a:solidFill>
                <a:latin typeface="Calibri"/>
                <a:ea typeface="Calibri"/>
                <a:cs typeface="Calibri"/>
              </a:rPr>
              <a:t>Obaly, baliace materiály a kancelárske potreby.</a:t>
            </a:r>
            <a:endParaRPr sz="105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B244BAA-5109-4935-814E-8FAD7CE7092B}"/>
              </a:ext>
            </a:extLst>
          </p:cNvPr>
          <p:cNvSpPr>
            <a:spLocks noGrp="1"/>
          </p:cNvSpPr>
          <p:nvPr/>
        </p:nvSpPr>
        <p:spPr>
          <a:xfrm>
            <a:off x="749808" y="3090672"/>
            <a:ext cx="3630168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>
                <a:solidFill>
                  <a:srgbClr val="3A342E"/>
                </a:solidFill>
                <a:latin typeface="Courier New"/>
                <a:ea typeface="Courier New"/>
                <a:cs typeface="Courier New"/>
              </a:rPr>
              <a:t>eshop.ekospotreba.sk</a:t>
            </a:r>
            <a:endParaRPr sz="105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66606747-30E1-4B2E-A9F6-AF6CB7008CD7}"/>
              </a:ext>
            </a:extLst>
          </p:cNvPr>
          <p:cNvSpPr>
            <a:spLocks noGrp="1"/>
          </p:cNvSpPr>
          <p:nvPr/>
        </p:nvSpPr>
        <p:spPr>
          <a:xfrm>
            <a:off x="4837176" y="1508760"/>
            <a:ext cx="4032504" cy="1965960"/>
          </a:xfrm>
          <a:prstGeom prst="roundRect">
            <a:avLst>
              <a:gd name="adj" fmla="val 4186"/>
            </a:avLst>
          </a:prstGeom>
          <a:solidFill>
            <a:srgbClr val="F1EAD9"/>
          </a:solidFill>
          <a:ln w="12700">
            <a:solidFill>
              <a:srgbClr val="E4DCC8"/>
            </a:solidFill>
            <a:prstDash val="solid"/>
          </a:ln>
        </p:spPr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8FA7C91F-D061-462E-95D6-2CB0E9385FEE}"/>
              </a:ext>
            </a:extLst>
          </p:cNvPr>
          <p:cNvSpPr>
            <a:spLocks noGrp="1"/>
          </p:cNvSpPr>
          <p:nvPr/>
        </p:nvSpPr>
        <p:spPr>
          <a:xfrm>
            <a:off x="5038344" y="1673352"/>
            <a:ext cx="3630168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00" b="1" spc="100">
                <a:solidFill>
                  <a:srgbClr val="7C5CE0"/>
                </a:solidFill>
                <a:latin typeface="Courier New"/>
                <a:ea typeface="Courier New"/>
                <a:cs typeface="Courier New"/>
              </a:rPr>
              <a:t>EKO SPOTREBA MEDICAL</a:t>
            </a:r>
            <a:endParaRPr sz="10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25DA6656-00DB-4BF8-B6F9-2904D47DE464}"/>
              </a:ext>
            </a:extLst>
          </p:cNvPr>
          <p:cNvSpPr>
            <a:spLocks noGrp="1"/>
          </p:cNvSpPr>
          <p:nvPr/>
        </p:nvSpPr>
        <p:spPr>
          <a:xfrm>
            <a:off x="5038344" y="1965960"/>
            <a:ext cx="3630168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500" b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Zdravotnícky sortiment</a:t>
            </a:r>
            <a:endParaRPr sz="150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4F773631-B740-4A72-872F-5C5ACBA11738}"/>
              </a:ext>
            </a:extLst>
          </p:cNvPr>
          <p:cNvSpPr>
            <a:spLocks noGrp="1"/>
          </p:cNvSpPr>
          <p:nvPr/>
        </p:nvSpPr>
        <p:spPr>
          <a:xfrm>
            <a:off x="5038344" y="2350008"/>
            <a:ext cx="3630168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25000"/>
              </a:lnSpc>
              <a:buNone/>
            </a:pPr>
            <a:r>
              <a:rPr sz="1050">
                <a:solidFill>
                  <a:srgbClr val="6B6156"/>
                </a:solidFill>
                <a:latin typeface="Calibri"/>
                <a:ea typeface="Calibri"/>
                <a:cs typeface="Calibri"/>
              </a:rPr>
              <a:t>Rukavice a ďalšie zdravotnícke potreby.</a:t>
            </a:r>
            <a:endParaRPr sz="105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50ADE10C-4CA2-4D86-AEBE-B3BF41E91608}"/>
              </a:ext>
            </a:extLst>
          </p:cNvPr>
          <p:cNvSpPr>
            <a:spLocks noGrp="1"/>
          </p:cNvSpPr>
          <p:nvPr/>
        </p:nvSpPr>
        <p:spPr>
          <a:xfrm>
            <a:off x="5038344" y="3090672"/>
            <a:ext cx="3630168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>
                <a:solidFill>
                  <a:srgbClr val="3A342E"/>
                </a:solidFill>
                <a:latin typeface="Courier New"/>
                <a:ea typeface="Courier New"/>
                <a:cs typeface="Courier New"/>
              </a:rPr>
              <a:t>medical.ekospotreba.sk</a:t>
            </a:r>
            <a:endParaRPr sz="105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C0E03A53-D8EC-4368-8A31-F90DBA069419}"/>
              </a:ext>
            </a:extLst>
          </p:cNvPr>
          <p:cNvSpPr>
            <a:spLocks noGrp="1"/>
          </p:cNvSpPr>
          <p:nvPr/>
        </p:nvSpPr>
        <p:spPr>
          <a:xfrm>
            <a:off x="548640" y="3694176"/>
            <a:ext cx="4032504" cy="1965960"/>
          </a:xfrm>
          <a:prstGeom prst="roundRect">
            <a:avLst>
              <a:gd name="adj" fmla="val 4186"/>
            </a:avLst>
          </a:prstGeom>
          <a:solidFill>
            <a:srgbClr val="F1EAD9"/>
          </a:solidFill>
          <a:ln w="12700">
            <a:solidFill>
              <a:srgbClr val="E4DCC8"/>
            </a:solidFill>
            <a:prstDash val="solid"/>
          </a:ln>
        </p:spPr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53D01ABE-111B-4D74-ADD9-EE1FC9380D08}"/>
              </a:ext>
            </a:extLst>
          </p:cNvPr>
          <p:cNvSpPr>
            <a:spLocks noGrp="1"/>
          </p:cNvSpPr>
          <p:nvPr/>
        </p:nvSpPr>
        <p:spPr>
          <a:xfrm>
            <a:off x="749808" y="3858768"/>
            <a:ext cx="3630168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00" b="1" spc="100">
                <a:solidFill>
                  <a:srgbClr val="7C5CE0"/>
                </a:solidFill>
                <a:latin typeface="Courier New"/>
                <a:ea typeface="Courier New"/>
                <a:cs typeface="Courier New"/>
              </a:rPr>
              <a:t>IMU DRINKY</a:t>
            </a:r>
            <a:endParaRPr sz="100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580CDA3D-0C9B-4B13-A8BE-EA2E7784CA31}"/>
              </a:ext>
            </a:extLst>
          </p:cNvPr>
          <p:cNvSpPr>
            <a:spLocks noGrp="1"/>
          </p:cNvSpPr>
          <p:nvPr/>
        </p:nvSpPr>
        <p:spPr>
          <a:xfrm>
            <a:off x="749808" y="4151376"/>
            <a:ext cx="3630168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500" b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Funkčný nápoj Imu®</a:t>
            </a:r>
            <a:endParaRPr sz="150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5F396590-CB4B-4386-B8F2-321358A285A3}"/>
              </a:ext>
            </a:extLst>
          </p:cNvPr>
          <p:cNvSpPr>
            <a:spLocks noGrp="1"/>
          </p:cNvSpPr>
          <p:nvPr/>
        </p:nvSpPr>
        <p:spPr>
          <a:xfrm>
            <a:off x="749808" y="4535424"/>
            <a:ext cx="3630168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25000"/>
              </a:lnSpc>
              <a:buNone/>
            </a:pPr>
            <a:r>
              <a:rPr sz="1050">
                <a:solidFill>
                  <a:srgbClr val="6B6156"/>
                </a:solidFill>
                <a:latin typeface="Calibri"/>
                <a:ea typeface="Calibri"/>
                <a:cs typeface="Calibri"/>
              </a:rPr>
              <a:t>Vlastná značka — superfood hydration nápoj v prášku, bez pridaného cukru a umelých farbív.</a:t>
            </a:r>
          </a:p>
          <a:p>
            <a:pPr marL="0" indent="0">
              <a:lnSpc>
                <a:spcPct val="125000"/>
              </a:lnSpc>
              <a:buNone/>
            </a:pPr>
            <a:endParaRPr sz="1050">
              <a:solidFill>
                <a:srgbClr val="6B6156"/>
              </a:solidFill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25000"/>
              </a:lnSpc>
              <a:buNone/>
            </a:pPr>
            <a:endParaRPr sz="1050">
              <a:solidFill>
                <a:srgbClr val="6B6156"/>
              </a:solidFill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25000"/>
              </a:lnSpc>
              <a:buNone/>
            </a:pPr>
            <a:r>
              <a:rPr sz="1050">
                <a:solidFill>
                  <a:srgbClr val="6B6156"/>
                </a:solidFill>
                <a:latin typeface="Courier New"/>
                <a:ea typeface="Courier New"/>
                <a:cs typeface="Courier New"/>
              </a:rPr>
              <a:t>www.imudrink.com</a:t>
            </a:r>
            <a:endParaRPr sz="1050">
              <a:latin typeface="Courier New"/>
              <a:ea typeface="Courier New"/>
              <a:cs typeface="Courier New"/>
            </a:endParaRPr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08FA5C0C-7F2D-47E3-A610-2B60595EFDC1}"/>
              </a:ext>
            </a:extLst>
          </p:cNvPr>
          <p:cNvSpPr>
            <a:spLocks noGrp="1"/>
          </p:cNvSpPr>
          <p:nvPr/>
        </p:nvSpPr>
        <p:spPr>
          <a:xfrm>
            <a:off x="4837176" y="3694176"/>
            <a:ext cx="4032504" cy="1965960"/>
          </a:xfrm>
          <a:prstGeom prst="roundRect">
            <a:avLst>
              <a:gd name="adj" fmla="val 4186"/>
            </a:avLst>
          </a:prstGeom>
          <a:solidFill>
            <a:srgbClr val="F1EAD9"/>
          </a:solidFill>
          <a:ln w="12700">
            <a:solidFill>
              <a:srgbClr val="E4DCC8"/>
            </a:solidFill>
            <a:prstDash val="solid"/>
          </a:ln>
        </p:spPr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60AE0F88-1007-4C00-BC7C-9867DBBFE8B3}"/>
              </a:ext>
            </a:extLst>
          </p:cNvPr>
          <p:cNvSpPr>
            <a:spLocks noGrp="1"/>
          </p:cNvSpPr>
          <p:nvPr/>
        </p:nvSpPr>
        <p:spPr>
          <a:xfrm>
            <a:off x="5038344" y="3858768"/>
            <a:ext cx="3630168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00" b="1" spc="100">
                <a:solidFill>
                  <a:srgbClr val="7C5CE0"/>
                </a:solidFill>
                <a:latin typeface="Courier New"/>
                <a:ea typeface="Courier New"/>
                <a:cs typeface="Courier New"/>
              </a:rPr>
              <a:t>PRIAMY KONTAKT</a:t>
            </a:r>
            <a:endParaRPr sz="100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030C29B6-5A3E-4DBD-8450-B36B101813C8}"/>
              </a:ext>
            </a:extLst>
          </p:cNvPr>
          <p:cNvSpPr>
            <a:spLocks noGrp="1"/>
          </p:cNvSpPr>
          <p:nvPr/>
        </p:nvSpPr>
        <p:spPr>
          <a:xfrm>
            <a:off x="5038344" y="4151376"/>
            <a:ext cx="3630168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500" b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Objednávky a poradenstvo</a:t>
            </a:r>
            <a:endParaRPr sz="150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4265CE5B-BB3A-4C36-B096-33879C817D00}"/>
              </a:ext>
            </a:extLst>
          </p:cNvPr>
          <p:cNvSpPr>
            <a:spLocks noGrp="1"/>
          </p:cNvSpPr>
          <p:nvPr/>
        </p:nvSpPr>
        <p:spPr>
          <a:xfrm>
            <a:off x="5038344" y="4535424"/>
            <a:ext cx="3630168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25000"/>
              </a:lnSpc>
              <a:buNone/>
            </a:pPr>
            <a:r>
              <a:rPr sz="1050">
                <a:solidFill>
                  <a:srgbClr val="6B6156"/>
                </a:solidFill>
                <a:latin typeface="Calibri"/>
                <a:ea typeface="Calibri"/>
                <a:cs typeface="Calibri"/>
              </a:rPr>
              <a:t>Pre väčšie odbery alebo individuálne požiadavky.</a:t>
            </a:r>
            <a:endParaRPr sz="105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B0A6D6D4-8076-434C-B25F-8734A19118BE}"/>
              </a:ext>
            </a:extLst>
          </p:cNvPr>
          <p:cNvSpPr>
            <a:spLocks noGrp="1"/>
          </p:cNvSpPr>
          <p:nvPr/>
        </p:nvSpPr>
        <p:spPr>
          <a:xfrm>
            <a:off x="5038344" y="5276088"/>
            <a:ext cx="3630168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50">
                <a:solidFill>
                  <a:srgbClr val="3A342E"/>
                </a:solidFill>
                <a:latin typeface="Courier New"/>
                <a:ea typeface="Courier New"/>
                <a:cs typeface="Courier New"/>
              </a:rPr>
              <a:t>info@ekospotreba.sk</a:t>
            </a:r>
            <a:endParaRPr sz="1050"/>
          </a:p>
        </p:txBody>
      </p:sp>
      <p:pic>
        <p:nvPicPr>
          <p:cNvPr id="48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0" y="320040"/>
            <a:ext cx="2606040" cy="4169185"/>
          </a:xfrm>
          <a:prstGeom prst="rect">
            <a:avLst/>
          </a:prstGeom>
        </p:spPr>
      </p:pic>
      <p:sp>
        <p:nvSpPr>
          <p:cNvPr id="24" name="Text 21">
            <a:extLst>
              <a:ext uri="{FF2B5EF4-FFF2-40B4-BE49-F238E27FC236}">
                <a16:creationId xmlns:a16="http://schemas.microsoft.com/office/drawing/2014/main" id="{9BB79EE2-B32E-42CD-8AA3-58BDD1C41C31}"/>
              </a:ext>
            </a:extLst>
          </p:cNvPr>
          <p:cNvSpPr>
            <a:spLocks noGrp="1"/>
          </p:cNvSpPr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00" spc="100">
                <a:solidFill>
                  <a:srgbClr val="9C9184"/>
                </a:solidFill>
                <a:latin typeface="Courier New"/>
                <a:ea typeface="Courier New"/>
                <a:cs typeface="Courier New"/>
              </a:rPr>
              <a:t>EKOSPOTREBA — FIREMNÝ PREHĽAD</a:t>
            </a:r>
            <a:endParaRPr sz="900"/>
          </a:p>
        </p:txBody>
      </p:sp>
      <p:sp>
        <p:nvSpPr>
          <p:cNvPr id="25" name="Text 22">
            <a:extLst>
              <a:ext uri="{FF2B5EF4-FFF2-40B4-BE49-F238E27FC236}">
                <a16:creationId xmlns:a16="http://schemas.microsoft.com/office/drawing/2014/main" id="{D4DB176B-E326-4058-8683-3505F8796276}"/>
              </a:ext>
            </a:extLst>
          </p:cNvPr>
          <p:cNvSpPr>
            <a:spLocks noGrp="1"/>
          </p:cNvSpPr>
          <p:nvPr/>
        </p:nvSpPr>
        <p:spPr>
          <a:xfrm>
            <a:off x="10728655" y="6355080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000">
                <a:solidFill>
                  <a:srgbClr val="9C9184"/>
                </a:solidFill>
                <a:latin typeface="Courier New"/>
                <a:ea typeface="Courier New"/>
                <a:cs typeface="Courier New"/>
              </a:rPr>
              <a:t>07 / 09</a:t>
            </a: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280556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6EF950A-73ED-4A39-A16B-058529EBBAD1}"/>
              </a:ext>
            </a:extLst>
          </p:cNvPr>
          <p:cNvSpPr>
            <a:spLocks noGrp="1"/>
          </p:cNvSpPr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00" b="1" spc="200">
                <a:solidFill>
                  <a:srgbClr val="E85C3B"/>
                </a:solidFill>
                <a:latin typeface="Courier New"/>
                <a:ea typeface="Courier New"/>
                <a:cs typeface="Courier New"/>
              </a:rPr>
              <a:t>SPOLOČENSKÁ ZODPOVEDNOSŤ</a:t>
            </a:r>
            <a:endParaRPr sz="11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3824160-2DF0-4C0A-9F42-DB24FC77E3BE}"/>
              </a:ext>
            </a:extLst>
          </p:cNvPr>
          <p:cNvSpPr>
            <a:spLocks noGrp="1"/>
          </p:cNvSpPr>
          <p:nvPr/>
        </p:nvSpPr>
        <p:spPr>
          <a:xfrm>
            <a:off x="548640" y="777240"/>
            <a:ext cx="731520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2700" b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Podpora komunity</a:t>
            </a:r>
            <a:endParaRPr sz="27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6A4E13A-10DA-46F9-88C3-E81BF4228658}"/>
              </a:ext>
            </a:extLst>
          </p:cNvPr>
          <p:cNvSpPr>
            <a:spLocks noGrp="1"/>
          </p:cNvSpPr>
          <p:nvPr/>
        </p:nvSpPr>
        <p:spPr>
          <a:xfrm>
            <a:off x="548640" y="1600200"/>
            <a:ext cx="3749040" cy="34747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30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•  Podpora útulku</a:t>
            </a:r>
            <a:endParaRPr sz="13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265FDC6-9A56-43C1-9A0C-93BDACF9B135}"/>
              </a:ext>
            </a:extLst>
          </p:cNvPr>
          <p:cNvSpPr>
            <a:spLocks noGrp="1"/>
          </p:cNvSpPr>
          <p:nvPr/>
        </p:nvSpPr>
        <p:spPr>
          <a:xfrm>
            <a:off x="548640" y="1984248"/>
            <a:ext cx="3749040" cy="34747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30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•  Podpora Služieb mesta Piešťany</a:t>
            </a:r>
            <a:endParaRPr sz="13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80ABD24F-6C46-4EA7-B07E-8A4ABF5CEB0B}"/>
              </a:ext>
            </a:extLst>
          </p:cNvPr>
          <p:cNvSpPr>
            <a:spLocks noGrp="1"/>
          </p:cNvSpPr>
          <p:nvPr/>
        </p:nvSpPr>
        <p:spPr>
          <a:xfrm>
            <a:off x="548640" y="2368296"/>
            <a:ext cx="3749040" cy="34747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30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•  Podpora Mestskej polície</a:t>
            </a:r>
            <a:endParaRPr sz="13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DA3C547-E82A-42A0-9735-CFFB55BE0D00}"/>
              </a:ext>
            </a:extLst>
          </p:cNvPr>
          <p:cNvSpPr>
            <a:spLocks noGrp="1"/>
          </p:cNvSpPr>
          <p:nvPr/>
        </p:nvSpPr>
        <p:spPr>
          <a:xfrm>
            <a:off x="548640" y="2752344"/>
            <a:ext cx="3749040" cy="34747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30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•  Podpora športu pre deti – HappyMove, Miklík Cup,  športové kempy</a:t>
            </a:r>
            <a:endParaRPr sz="13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BE64E597-E2CF-4C03-AC61-CFE73E7B8F1C}"/>
              </a:ext>
            </a:extLst>
          </p:cNvPr>
          <p:cNvSpPr>
            <a:spLocks noGrp="1"/>
          </p:cNvSpPr>
          <p:nvPr/>
        </p:nvSpPr>
        <p:spPr>
          <a:xfrm>
            <a:off x="4480560" y="1600200"/>
            <a:ext cx="3749040" cy="34747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30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•  Podpora škôl a škôlok</a:t>
            </a:r>
            <a:endParaRPr sz="130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7292DDB7-D46A-4F67-8A6C-833D402ED6CB}"/>
              </a:ext>
            </a:extLst>
          </p:cNvPr>
          <p:cNvSpPr>
            <a:spLocks noGrp="1"/>
          </p:cNvSpPr>
          <p:nvPr/>
        </p:nvSpPr>
        <p:spPr>
          <a:xfrm>
            <a:off x="4480560" y="1984248"/>
            <a:ext cx="3749040" cy="34747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  <a:defRPr sz="1300">
                <a:solidFill>
                  <a:srgbClr val="3A342E"/>
                </a:solidFill>
                <a:latin typeface="Calibri"/>
                <a:ea typeface="Calibri"/>
                <a:cs typeface="Calibri"/>
              </a:defRPr>
            </a:pPr>
            <a:r>
              <a:rPr sz="130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•  Podpora kultúrnych podujatí – Dychfest, Dropeak</a:t>
            </a:r>
            <a:endParaRPr sz="13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B37DBD67-5469-4910-9FD4-513309DBB579}"/>
              </a:ext>
            </a:extLst>
          </p:cNvPr>
          <p:cNvSpPr>
            <a:spLocks noGrp="1"/>
          </p:cNvSpPr>
          <p:nvPr/>
        </p:nvSpPr>
        <p:spPr>
          <a:xfrm>
            <a:off x="4480559" y="2368296"/>
            <a:ext cx="4301132" cy="34747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30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•  Piešťanské zábaly, Inntolerant rozhovory, Deň bez stresu...</a:t>
            </a:r>
            <a:endParaRPr sz="13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A13FE833-3A75-4E29-8174-8656B64430AB}"/>
              </a:ext>
            </a:extLst>
          </p:cNvPr>
          <p:cNvSpPr>
            <a:spLocks noGrp="1"/>
          </p:cNvSpPr>
          <p:nvPr/>
        </p:nvSpPr>
        <p:spPr>
          <a:xfrm>
            <a:off x="4480560" y="2752344"/>
            <a:ext cx="3749040" cy="34747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30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•  A mnoho ďalšieho, čo sa nestihlo dostať von</a:t>
            </a:r>
            <a:endParaRPr sz="130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D4C864D6-42C7-47AA-945C-589BC7D6D0C8}"/>
              </a:ext>
            </a:extLst>
          </p:cNvPr>
          <p:cNvSpPr>
            <a:spLocks noGrp="1"/>
          </p:cNvSpPr>
          <p:nvPr/>
        </p:nvSpPr>
        <p:spPr>
          <a:xfrm>
            <a:off x="548640" y="3619500"/>
            <a:ext cx="4857750" cy="8763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r>
              <a:rPr sz="1800" b="1" dirty="0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Jaroslav Rybárik </a:t>
            </a:r>
            <a:r>
              <a:rPr sz="1800" b="1" dirty="0" err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získal</a:t>
            </a:r>
            <a:r>
              <a:rPr sz="1800" b="1" dirty="0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800" b="1" dirty="0" err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Cenu</a:t>
            </a:r>
            <a:r>
              <a:rPr sz="1800" b="1" dirty="0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800" b="1" dirty="0" err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primátora</a:t>
            </a:r>
            <a:r>
              <a:rPr sz="1800" b="1" dirty="0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800" b="1" dirty="0" err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mesta</a:t>
            </a:r>
            <a:r>
              <a:rPr sz="1800" b="1" dirty="0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800" b="1" dirty="0" err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Piešťany</a:t>
            </a:r>
            <a:r>
              <a:rPr sz="1800" b="1" dirty="0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 – </a:t>
            </a:r>
            <a:r>
              <a:rPr sz="1800" b="1" u="sng" dirty="0" err="1">
                <a:solidFill>
                  <a:srgbClr val="7C5CE0"/>
                </a:solidFill>
                <a:latin typeface="Cambria"/>
                <a:ea typeface="Cambria"/>
                <a:cs typeface="Cambria"/>
                <a:hlinkClick r:id="rId3"/>
              </a:rPr>
              <a:t>Filantrop</a:t>
            </a:r>
            <a:r>
              <a:rPr sz="1800" b="1" u="sng" dirty="0">
                <a:solidFill>
                  <a:srgbClr val="7C5CE0"/>
                </a:solidFill>
                <a:latin typeface="Cambria"/>
                <a:ea typeface="Cambria"/>
                <a:cs typeface="Cambria"/>
                <a:hlinkClick r:id="rId3"/>
              </a:rPr>
              <a:t> </a:t>
            </a:r>
            <a:r>
              <a:rPr sz="1800" b="1" u="sng" dirty="0" err="1">
                <a:solidFill>
                  <a:srgbClr val="7C5CE0"/>
                </a:solidFill>
                <a:latin typeface="Cambria"/>
                <a:ea typeface="Cambria"/>
                <a:cs typeface="Cambria"/>
                <a:hlinkClick r:id="rId3"/>
              </a:rPr>
              <a:t>roka</a:t>
            </a:r>
            <a:r>
              <a:rPr sz="1800" b="1" u="sng" dirty="0">
                <a:solidFill>
                  <a:srgbClr val="7C5CE0"/>
                </a:solidFill>
                <a:latin typeface="Cambria"/>
                <a:ea typeface="Cambria"/>
                <a:cs typeface="Cambria"/>
                <a:hlinkClick r:id="rId3"/>
              </a:rPr>
              <a:t> 2024.</a:t>
            </a:r>
          </a:p>
        </p:txBody>
      </p:sp>
      <p:pic>
        <p:nvPicPr>
          <p:cNvPr id="37" name="Image 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481" y="3326339"/>
            <a:ext cx="4206240" cy="2802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 11">
            <a:extLst>
              <a:ext uri="{FF2B5EF4-FFF2-40B4-BE49-F238E27FC236}">
                <a16:creationId xmlns:a16="http://schemas.microsoft.com/office/drawing/2014/main" id="{2EA1A491-F4F5-4B4D-9627-C298A3B0423E}"/>
              </a:ext>
            </a:extLst>
          </p:cNvPr>
          <p:cNvSpPr>
            <a:spLocks noGrp="1"/>
          </p:cNvSpPr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00" spc="100">
                <a:solidFill>
                  <a:srgbClr val="9C9184"/>
                </a:solidFill>
                <a:latin typeface="Courier New"/>
                <a:ea typeface="Courier New"/>
                <a:cs typeface="Courier New"/>
              </a:rPr>
              <a:t>EKOSPOTREBA — FIREMNÝ PREHĽAD</a:t>
            </a:r>
            <a:endParaRPr sz="90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09798AF5-22B1-4C42-85AF-CC97B208627A}"/>
              </a:ext>
            </a:extLst>
          </p:cNvPr>
          <p:cNvSpPr>
            <a:spLocks noGrp="1"/>
          </p:cNvSpPr>
          <p:nvPr/>
        </p:nvSpPr>
        <p:spPr>
          <a:xfrm>
            <a:off x="10728655" y="6355080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000">
                <a:solidFill>
                  <a:srgbClr val="9C9184"/>
                </a:solidFill>
                <a:latin typeface="Courier New"/>
                <a:ea typeface="Courier New"/>
                <a:cs typeface="Courier New"/>
              </a:rPr>
              <a:t>08 / 09</a:t>
            </a:r>
            <a:endParaRPr sz="1000"/>
          </a:p>
        </p:txBody>
      </p:sp>
      <p:sp>
        <p:nvSpPr>
          <p:cNvPr id="17" name="Award label">
            <a:extLst>
              <a:ext uri="{FF2B5EF4-FFF2-40B4-BE49-F238E27FC236}">
                <a16:creationId xmlns:a16="http://schemas.microsoft.com/office/drawing/2014/main" id="{6A78EF97-02E4-40DA-A294-976E4B2352D8}"/>
              </a:ext>
            </a:extLst>
          </p:cNvPr>
          <p:cNvSpPr>
            <a:spLocks noGrp="1"/>
          </p:cNvSpPr>
          <p:nvPr/>
        </p:nvSpPr>
        <p:spPr>
          <a:xfrm>
            <a:off x="548640" y="3314700"/>
            <a:ext cx="4857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 algn="l">
              <a:buNone/>
              <a:defRPr sz="1100" b="1">
                <a:solidFill>
                  <a:srgbClr val="E85C3B"/>
                </a:solidFill>
                <a:latin typeface="Courier New"/>
                <a:ea typeface="Courier New"/>
                <a:cs typeface="Courier New"/>
              </a:defRPr>
            </a:pPr>
            <a:r>
              <a:t>OCENENIE MESTA PIEŠŤANY</a:t>
            </a:r>
          </a:p>
        </p:txBody>
      </p:sp>
      <p:sp>
        <p:nvSpPr>
          <p:cNvPr id="18" name="Recognition divider">
            <a:extLst>
              <a:ext uri="{FF2B5EF4-FFF2-40B4-BE49-F238E27FC236}">
                <a16:creationId xmlns:a16="http://schemas.microsoft.com/office/drawing/2014/main" id="{9D834066-A42F-4E1C-9512-0CF5F90D18E4}"/>
              </a:ext>
            </a:extLst>
          </p:cNvPr>
          <p:cNvSpPr>
            <a:spLocks noGrp="1"/>
          </p:cNvSpPr>
          <p:nvPr/>
        </p:nvSpPr>
        <p:spPr>
          <a:xfrm>
            <a:off x="548640" y="4629150"/>
            <a:ext cx="4857750" cy="14288"/>
          </a:xfrm>
          <a:prstGeom prst="rect">
            <a:avLst/>
          </a:prstGeom>
          <a:solidFill>
            <a:srgbClr val="D8CFC2"/>
          </a:solidFill>
          <a:ln w="0">
            <a:solidFill>
              <a:srgbClr val="D8CFC2"/>
            </a:solidFill>
            <a:prstDash val="solid"/>
          </a:ln>
        </p:spPr>
      </p:sp>
      <p:sp>
        <p:nvSpPr>
          <p:cNvPr id="19" name="Forbes label">
            <a:extLst>
              <a:ext uri="{FF2B5EF4-FFF2-40B4-BE49-F238E27FC236}">
                <a16:creationId xmlns:a16="http://schemas.microsoft.com/office/drawing/2014/main" id="{5575ECF2-7180-4AAD-8588-0E570060B50E}"/>
              </a:ext>
            </a:extLst>
          </p:cNvPr>
          <p:cNvSpPr>
            <a:spLocks noGrp="1"/>
          </p:cNvSpPr>
          <p:nvPr/>
        </p:nvSpPr>
        <p:spPr>
          <a:xfrm>
            <a:off x="548640" y="4743450"/>
            <a:ext cx="4857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/>
          <a:lstStyle/>
          <a:p>
            <a:pPr algn="l">
              <a:buNone/>
              <a:defRPr sz="1100" b="1">
                <a:solidFill>
                  <a:srgbClr val="7C5CE0"/>
                </a:solidFill>
                <a:latin typeface="Courier New"/>
                <a:ea typeface="Courier New"/>
                <a:cs typeface="Courier New"/>
              </a:defRPr>
            </a:pPr>
            <a:r>
              <a:t>O NÁS VO FORBESE</a:t>
            </a:r>
          </a:p>
        </p:txBody>
      </p:sp>
      <p:sp>
        <p:nvSpPr>
          <p:cNvPr id="20" name="Forbes article">
            <a:extLst>
              <a:ext uri="{FF2B5EF4-FFF2-40B4-BE49-F238E27FC236}">
                <a16:creationId xmlns:a16="http://schemas.microsoft.com/office/drawing/2014/main" id="{F360FA02-FCEA-4432-9842-2642AD290FDA}"/>
              </a:ext>
            </a:extLst>
          </p:cNvPr>
          <p:cNvSpPr>
            <a:spLocks noGrp="1"/>
          </p:cNvSpPr>
          <p:nvPr/>
        </p:nvSpPr>
        <p:spPr>
          <a:xfrm>
            <a:off x="548640" y="5010150"/>
            <a:ext cx="48577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774"/>
          </a:bodyPr>
          <a:lstStyle/>
          <a:p>
            <a:r>
              <a:rPr sz="1550" b="1" dirty="0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Forbes </a:t>
            </a:r>
            <a:r>
              <a:rPr sz="1550" b="1" dirty="0" err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Slovensko</a:t>
            </a:r>
            <a:r>
              <a:rPr sz="1550" b="1" dirty="0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550" b="1" dirty="0" err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predstavil</a:t>
            </a:r>
            <a:r>
              <a:rPr sz="1550" b="1" dirty="0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550" b="1" dirty="0" err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príbeh</a:t>
            </a:r>
            <a:r>
              <a:rPr sz="1550" b="1" dirty="0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 Eko </a:t>
            </a:r>
            <a:r>
              <a:rPr sz="1550" b="1" dirty="0" err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spotreba</a:t>
            </a:r>
            <a:r>
              <a:rPr sz="1550" b="1" dirty="0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 v </a:t>
            </a:r>
            <a:r>
              <a:rPr sz="1550" b="1" dirty="0" err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článku</a:t>
            </a:r>
            <a:r>
              <a:rPr sz="1550" b="1" dirty="0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 </a:t>
            </a:r>
            <a:r>
              <a:rPr sz="1550" b="1" u="sng" dirty="0">
                <a:solidFill>
                  <a:srgbClr val="7C5CE0"/>
                </a:solidFill>
                <a:latin typeface="Cambria"/>
                <a:ea typeface="Cambria"/>
                <a:cs typeface="Cambria"/>
                <a:hlinkClick r:id="rId5"/>
              </a:rPr>
              <a:t>„</a:t>
            </a:r>
            <a:r>
              <a:rPr sz="1550" b="1" u="sng" dirty="0" err="1">
                <a:solidFill>
                  <a:srgbClr val="7C5CE0"/>
                </a:solidFill>
                <a:latin typeface="Cambria"/>
                <a:ea typeface="Cambria"/>
                <a:cs typeface="Cambria"/>
                <a:hlinkClick r:id="rId5"/>
              </a:rPr>
              <a:t>Ekológia</a:t>
            </a:r>
            <a:r>
              <a:rPr sz="1550" b="1" u="sng" dirty="0">
                <a:solidFill>
                  <a:srgbClr val="7C5CE0"/>
                </a:solidFill>
                <a:latin typeface="Cambria"/>
                <a:ea typeface="Cambria"/>
                <a:cs typeface="Cambria"/>
                <a:hlinkClick r:id="rId5"/>
              </a:rPr>
              <a:t> je </a:t>
            </a:r>
            <a:r>
              <a:rPr sz="1550" b="1" u="sng" dirty="0" err="1">
                <a:solidFill>
                  <a:srgbClr val="7C5CE0"/>
                </a:solidFill>
                <a:latin typeface="Cambria"/>
                <a:ea typeface="Cambria"/>
                <a:cs typeface="Cambria"/>
                <a:hlinkClick r:id="rId5"/>
              </a:rPr>
              <a:t>udržateľná</a:t>
            </a:r>
            <a:r>
              <a:rPr sz="1550" b="1" u="sng" dirty="0">
                <a:solidFill>
                  <a:srgbClr val="7C5CE0"/>
                </a:solidFill>
                <a:latin typeface="Cambria"/>
                <a:ea typeface="Cambria"/>
                <a:cs typeface="Cambria"/>
                <a:hlinkClick r:id="rId5"/>
              </a:rPr>
              <a:t>, </a:t>
            </a:r>
            <a:r>
              <a:rPr sz="1550" b="1" u="sng" dirty="0" err="1">
                <a:solidFill>
                  <a:srgbClr val="7C5CE0"/>
                </a:solidFill>
                <a:latin typeface="Cambria"/>
                <a:ea typeface="Cambria"/>
                <a:cs typeface="Cambria"/>
                <a:hlinkClick r:id="rId5"/>
              </a:rPr>
              <a:t>ak</a:t>
            </a:r>
            <a:r>
              <a:rPr sz="1550" b="1" u="sng" dirty="0">
                <a:solidFill>
                  <a:srgbClr val="7C5CE0"/>
                </a:solidFill>
                <a:latin typeface="Cambria"/>
                <a:ea typeface="Cambria"/>
                <a:cs typeface="Cambria"/>
                <a:hlinkClick r:id="rId5"/>
              </a:rPr>
              <a:t> </a:t>
            </a:r>
            <a:r>
              <a:rPr sz="1550" b="1" u="sng" dirty="0" err="1">
                <a:solidFill>
                  <a:srgbClr val="7C5CE0"/>
                </a:solidFill>
                <a:latin typeface="Cambria"/>
                <a:ea typeface="Cambria"/>
                <a:cs typeface="Cambria"/>
                <a:hlinkClick r:id="rId5"/>
              </a:rPr>
              <a:t>má</a:t>
            </a:r>
            <a:r>
              <a:rPr sz="1550" b="1" u="sng" dirty="0">
                <a:solidFill>
                  <a:srgbClr val="7C5CE0"/>
                </a:solidFill>
                <a:latin typeface="Cambria"/>
                <a:ea typeface="Cambria"/>
                <a:cs typeface="Cambria"/>
                <a:hlinkClick r:id="rId5"/>
              </a:rPr>
              <a:t> </a:t>
            </a:r>
            <a:r>
              <a:rPr sz="1550" b="1" u="sng" dirty="0" err="1">
                <a:solidFill>
                  <a:srgbClr val="7C5CE0"/>
                </a:solidFill>
                <a:latin typeface="Cambria"/>
                <a:ea typeface="Cambria"/>
                <a:cs typeface="Cambria"/>
                <a:hlinkClick r:id="rId5"/>
              </a:rPr>
              <a:t>aj</a:t>
            </a:r>
            <a:r>
              <a:rPr sz="1550" b="1" u="sng" dirty="0">
                <a:solidFill>
                  <a:srgbClr val="7C5CE0"/>
                </a:solidFill>
                <a:latin typeface="Cambria"/>
                <a:ea typeface="Cambria"/>
                <a:cs typeface="Cambria"/>
                <a:hlinkClick r:id="rId5"/>
              </a:rPr>
              <a:t> </a:t>
            </a:r>
            <a:r>
              <a:rPr sz="1550" b="1" u="sng" dirty="0" err="1">
                <a:solidFill>
                  <a:srgbClr val="7C5CE0"/>
                </a:solidFill>
                <a:latin typeface="Cambria"/>
                <a:ea typeface="Cambria"/>
                <a:cs typeface="Cambria"/>
                <a:hlinkClick r:id="rId5"/>
              </a:rPr>
              <a:t>funkčné</a:t>
            </a:r>
            <a:r>
              <a:rPr sz="1550" b="1" u="sng" dirty="0">
                <a:solidFill>
                  <a:srgbClr val="7C5CE0"/>
                </a:solidFill>
                <a:latin typeface="Cambria"/>
                <a:ea typeface="Cambria"/>
                <a:cs typeface="Cambria"/>
                <a:hlinkClick r:id="rId5"/>
              </a:rPr>
              <a:t> </a:t>
            </a:r>
            <a:r>
              <a:rPr sz="1550" b="1" u="sng" dirty="0" err="1">
                <a:solidFill>
                  <a:srgbClr val="7C5CE0"/>
                </a:solidFill>
                <a:latin typeface="Cambria"/>
                <a:ea typeface="Cambria"/>
                <a:cs typeface="Cambria"/>
                <a:hlinkClick r:id="rId5"/>
              </a:rPr>
              <a:t>výhody</a:t>
            </a:r>
            <a:r>
              <a:rPr sz="1550" b="1" u="sng" dirty="0">
                <a:solidFill>
                  <a:srgbClr val="7C5CE0"/>
                </a:solidFill>
                <a:latin typeface="Cambria"/>
                <a:ea typeface="Cambria"/>
                <a:cs typeface="Cambria"/>
                <a:hlinkClick r:id="rId5"/>
              </a:rPr>
              <a:t>“.</a:t>
            </a:r>
          </a:p>
        </p:txBody>
      </p:sp>
      <p:sp>
        <p:nvSpPr>
          <p:cNvPr id="21" name="Forbes disclosure">
            <a:extLst>
              <a:ext uri="{FF2B5EF4-FFF2-40B4-BE49-F238E27FC236}">
                <a16:creationId xmlns:a16="http://schemas.microsoft.com/office/drawing/2014/main" id="{8FF62897-8F42-41DB-92DD-8BBEED97D9F3}"/>
              </a:ext>
            </a:extLst>
          </p:cNvPr>
          <p:cNvSpPr>
            <a:spLocks noGrp="1"/>
          </p:cNvSpPr>
          <p:nvPr/>
        </p:nvSpPr>
        <p:spPr>
          <a:xfrm>
            <a:off x="548640" y="5791200"/>
            <a:ext cx="4857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00">
                <a:solidFill>
                  <a:srgbClr val="8F877C"/>
                </a:solidFill>
                <a:latin typeface="Calibri"/>
                <a:ea typeface="Calibri"/>
                <a:cs typeface="Calibri"/>
              </a:defRPr>
            </a:pPr>
            <a:r>
              <a:rPr dirty="0"/>
              <a:t>Forbes </a:t>
            </a:r>
            <a:r>
              <a:rPr dirty="0" err="1"/>
              <a:t>PRestige</a:t>
            </a:r>
            <a:r>
              <a:rPr dirty="0"/>
              <a:t> – </a:t>
            </a:r>
            <a:r>
              <a:rPr dirty="0" err="1"/>
              <a:t>sponzorovaný</a:t>
            </a:r>
            <a:r>
              <a:rPr dirty="0"/>
              <a:t> </a:t>
            </a:r>
            <a:r>
              <a:rPr dirty="0" err="1"/>
              <a:t>obsah</a:t>
            </a:r>
            <a:r>
              <a:rPr dirty="0"/>
              <a:t> </a:t>
            </a:r>
            <a:r>
              <a:rPr dirty="0" err="1"/>
              <a:t>vytvorený</a:t>
            </a:r>
            <a:r>
              <a:rPr dirty="0"/>
              <a:t> v </a:t>
            </a:r>
            <a:r>
              <a:rPr dirty="0" err="1"/>
              <a:t>spolupráci</a:t>
            </a:r>
            <a:r>
              <a:rPr dirty="0"/>
              <a:t> s </a:t>
            </a:r>
            <a:r>
              <a:rPr dirty="0" err="1"/>
              <a:t>klientom</a:t>
            </a:r>
            <a:r>
              <a:rPr dirty="0"/>
              <a:t>.</a:t>
            </a:r>
          </a:p>
        </p:txBody>
      </p:sp>
      <p:sp>
        <p:nvSpPr>
          <p:cNvPr id="23" name="PNky article link">
            <a:extLst>
              <a:ext uri="{FF2B5EF4-FFF2-40B4-BE49-F238E27FC236}">
                <a16:creationId xmlns:a16="http://schemas.microsoft.com/office/drawing/2014/main" id="{F1187752-49CD-439C-AAF2-A13519ABDC55}"/>
              </a:ext>
            </a:extLst>
          </p:cNvPr>
          <p:cNvSpPr>
            <a:spLocks noGrp="1"/>
          </p:cNvSpPr>
          <p:nvPr/>
        </p:nvSpPr>
        <p:spPr>
          <a:xfrm>
            <a:off x="3886200" y="3314700"/>
            <a:ext cx="152019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r">
              <a:buNone/>
              <a:defRPr sz="1000" b="1">
                <a:solidFill>
                  <a:srgbClr val="E85C3B"/>
                </a:solidFill>
                <a:latin typeface="Courier New"/>
                <a:ea typeface="Courier New"/>
                <a:cs typeface="Courier New"/>
              </a:defRPr>
            </a:pPr>
            <a:r>
              <a:rPr sz="1000" b="1" u="sng" dirty="0">
                <a:solidFill>
                  <a:srgbClr val="E85C3B"/>
                </a:solidFill>
                <a:latin typeface="Courier New"/>
                <a:ea typeface="Courier New"/>
                <a:cs typeface="Courier New"/>
                <a:hlinkClick r:id="rId3"/>
              </a:rPr>
              <a:t>ČÍTAŤ ČLÁNOK ↗</a:t>
            </a:r>
          </a:p>
        </p:txBody>
      </p:sp>
      <p:sp>
        <p:nvSpPr>
          <p:cNvPr id="24" name="Forbes article link">
            <a:extLst>
              <a:ext uri="{FF2B5EF4-FFF2-40B4-BE49-F238E27FC236}">
                <a16:creationId xmlns:a16="http://schemas.microsoft.com/office/drawing/2014/main" id="{C6C76DDF-4E1B-426B-8855-BD7EB995ACD4}"/>
              </a:ext>
            </a:extLst>
          </p:cNvPr>
          <p:cNvSpPr>
            <a:spLocks noGrp="1"/>
          </p:cNvSpPr>
          <p:nvPr/>
        </p:nvSpPr>
        <p:spPr>
          <a:xfrm>
            <a:off x="3886200" y="4743450"/>
            <a:ext cx="152019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r">
              <a:buNone/>
              <a:defRPr sz="1000" b="1">
                <a:solidFill>
                  <a:srgbClr val="7C5CE0"/>
                </a:solidFill>
                <a:latin typeface="Courier New"/>
                <a:ea typeface="Courier New"/>
                <a:cs typeface="Courier New"/>
              </a:defRPr>
            </a:pPr>
            <a:r>
              <a:rPr sz="1000" b="1" u="sng" dirty="0">
                <a:solidFill>
                  <a:srgbClr val="7C5CE0"/>
                </a:solidFill>
                <a:latin typeface="Courier New"/>
                <a:ea typeface="Courier New"/>
                <a:cs typeface="Courier New"/>
                <a:hlinkClick r:id="rId5"/>
              </a:rPr>
              <a:t>ČÍTAŤ ČLÁNOK ↗</a:t>
            </a:r>
          </a:p>
        </p:txBody>
      </p:sp>
    </p:spTree>
    <p:extLst>
      <p:ext uri="{BB962C8B-B14F-4D97-AF65-F5344CB8AC3E}">
        <p14:creationId xmlns:p14="http://schemas.microsoft.com/office/powerpoint/2010/main" val="1775599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502920"/>
            <a:ext cx="1005840" cy="100584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7665122A-B6CA-4F09-BE92-CB53ED4C3A62}"/>
              </a:ext>
            </a:extLst>
          </p:cNvPr>
          <p:cNvSpPr>
            <a:spLocks noGrp="1"/>
          </p:cNvSpPr>
          <p:nvPr/>
        </p:nvSpPr>
        <p:spPr>
          <a:xfrm>
            <a:off x="1828800" y="713232"/>
            <a:ext cx="3657600" cy="29260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100" b="1" spc="200">
                <a:solidFill>
                  <a:srgbClr val="E85C3B"/>
                </a:solidFill>
                <a:latin typeface="Courier New"/>
                <a:ea typeface="Courier New"/>
                <a:cs typeface="Courier New"/>
              </a:rPr>
              <a:t>KONTAKT</a:t>
            </a:r>
            <a:endParaRPr sz="110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3BE7062A-1FCB-419C-BD30-0C3B2E43F3EF}"/>
              </a:ext>
            </a:extLst>
          </p:cNvPr>
          <p:cNvSpPr>
            <a:spLocks noGrp="1"/>
          </p:cNvSpPr>
          <p:nvPr/>
        </p:nvSpPr>
        <p:spPr>
          <a:xfrm>
            <a:off x="1810512" y="987552"/>
            <a:ext cx="7315200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3000" b="1">
                <a:solidFill>
                  <a:srgbClr val="3A342E"/>
                </a:solidFill>
                <a:latin typeface="Cambria"/>
                <a:ea typeface="Cambria"/>
                <a:cs typeface="Cambria"/>
              </a:rPr>
              <a:t>Poďme obchodovať</a:t>
            </a:r>
            <a:endParaRPr sz="300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C09692E3-7CEC-4AAA-BA91-DCD4CB79A500}"/>
              </a:ext>
            </a:extLst>
          </p:cNvPr>
          <p:cNvSpPr>
            <a:spLocks noGrp="1"/>
          </p:cNvSpPr>
          <p:nvPr/>
        </p:nvSpPr>
        <p:spPr>
          <a:xfrm>
            <a:off x="548640" y="2148840"/>
            <a:ext cx="3484778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00" b="1" spc="100">
                <a:solidFill>
                  <a:srgbClr val="E85C3B"/>
                </a:solidFill>
                <a:latin typeface="Courier New"/>
                <a:ea typeface="Courier New"/>
                <a:cs typeface="Courier New"/>
              </a:rPr>
              <a:t>KANCELÁRIA A SKLAD</a:t>
            </a:r>
            <a:endParaRPr sz="100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0608CAFC-754B-4611-A9C1-9861F6E2796F}"/>
              </a:ext>
            </a:extLst>
          </p:cNvPr>
          <p:cNvSpPr>
            <a:spLocks noGrp="1"/>
          </p:cNvSpPr>
          <p:nvPr/>
        </p:nvSpPr>
        <p:spPr>
          <a:xfrm>
            <a:off x="548640" y="2478024"/>
            <a:ext cx="3484778" cy="103327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35000"/>
              </a:lnSpc>
              <a:buNone/>
            </a:pPr>
            <a:r>
              <a:rPr sz="125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Priemyselná 2</a:t>
            </a:r>
            <a:endParaRPr sz="1250"/>
          </a:p>
          <a:p>
            <a:pPr marL="0" indent="0">
              <a:lnSpc>
                <a:spcPct val="135000"/>
              </a:lnSpc>
              <a:buNone/>
            </a:pPr>
            <a:r>
              <a:rPr sz="125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Piešťany, Slovensko</a:t>
            </a:r>
            <a:endParaRPr sz="125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025B3627-0B23-49F5-842C-EE271E98BD12}"/>
              </a:ext>
            </a:extLst>
          </p:cNvPr>
          <p:cNvSpPr>
            <a:spLocks noGrp="1"/>
          </p:cNvSpPr>
          <p:nvPr/>
        </p:nvSpPr>
        <p:spPr>
          <a:xfrm>
            <a:off x="4353458" y="2148840"/>
            <a:ext cx="3484778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00" b="1" spc="100">
                <a:solidFill>
                  <a:srgbClr val="E85C3B"/>
                </a:solidFill>
                <a:latin typeface="Courier New"/>
                <a:ea typeface="Courier New"/>
                <a:cs typeface="Courier New"/>
              </a:rPr>
              <a:t>SPOJENIE</a:t>
            </a:r>
            <a:endParaRPr sz="100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EF6B4064-0C05-4BD6-A504-C72CFE10D6A1}"/>
              </a:ext>
            </a:extLst>
          </p:cNvPr>
          <p:cNvSpPr>
            <a:spLocks noGrp="1"/>
          </p:cNvSpPr>
          <p:nvPr/>
        </p:nvSpPr>
        <p:spPr>
          <a:xfrm>
            <a:off x="4353458" y="2478024"/>
            <a:ext cx="3484778" cy="103327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35000"/>
              </a:lnSpc>
              <a:buNone/>
            </a:pPr>
            <a:r>
              <a:rPr sz="125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+421 908 096 288</a:t>
            </a:r>
            <a:endParaRPr sz="1250"/>
          </a:p>
          <a:p>
            <a:pPr marL="0" indent="0">
              <a:lnSpc>
                <a:spcPct val="135000"/>
              </a:lnSpc>
              <a:buNone/>
            </a:pPr>
            <a:r>
              <a:rPr sz="125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info@ekospotreba.sk</a:t>
            </a:r>
            <a:endParaRPr sz="125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396348D0-44BB-4060-AD4F-BCB2DF724D87}"/>
              </a:ext>
            </a:extLst>
          </p:cNvPr>
          <p:cNvSpPr>
            <a:spLocks noGrp="1"/>
          </p:cNvSpPr>
          <p:nvPr/>
        </p:nvSpPr>
        <p:spPr>
          <a:xfrm>
            <a:off x="8158277" y="2148840"/>
            <a:ext cx="3484778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00" b="1" spc="100">
                <a:solidFill>
                  <a:srgbClr val="E85C3B"/>
                </a:solidFill>
                <a:latin typeface="Courier New"/>
                <a:ea typeface="Courier New"/>
                <a:cs typeface="Courier New"/>
              </a:rPr>
              <a:t>FAKTURAČNÉ ÚDAJE</a:t>
            </a:r>
            <a:endParaRPr sz="100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68C28C85-8F34-4438-BA47-FA538B4EDD09}"/>
              </a:ext>
            </a:extLst>
          </p:cNvPr>
          <p:cNvSpPr>
            <a:spLocks noGrp="1"/>
          </p:cNvSpPr>
          <p:nvPr/>
        </p:nvSpPr>
        <p:spPr>
          <a:xfrm>
            <a:off x="8158277" y="2478024"/>
            <a:ext cx="3484778" cy="13716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35000"/>
              </a:lnSpc>
              <a:buNone/>
            </a:pPr>
            <a:r>
              <a:rPr sz="125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Royova 6, Piešťany</a:t>
            </a:r>
            <a:endParaRPr sz="1250"/>
          </a:p>
          <a:p>
            <a:pPr marL="0" indent="0">
              <a:lnSpc>
                <a:spcPct val="135000"/>
              </a:lnSpc>
              <a:buNone/>
            </a:pPr>
            <a:r>
              <a:rPr sz="125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IČO 51 170 451</a:t>
            </a:r>
            <a:endParaRPr sz="1250"/>
          </a:p>
          <a:p>
            <a:pPr marL="0" indent="0">
              <a:lnSpc>
                <a:spcPct val="135000"/>
              </a:lnSpc>
              <a:buNone/>
            </a:pPr>
            <a:r>
              <a:rPr sz="125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DIČ 2120616179</a:t>
            </a:r>
            <a:endParaRPr sz="1250"/>
          </a:p>
          <a:p>
            <a:pPr marL="0" indent="0">
              <a:lnSpc>
                <a:spcPct val="135000"/>
              </a:lnSpc>
              <a:buNone/>
            </a:pPr>
            <a:r>
              <a:rPr sz="125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IČ DPH SK2120616179</a:t>
            </a:r>
            <a:endParaRPr sz="125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6869EBF8-9D93-483A-A625-299AB57D31FD}"/>
              </a:ext>
            </a:extLst>
          </p:cNvPr>
          <p:cNvSpPr>
            <a:spLocks noGrp="1"/>
          </p:cNvSpPr>
          <p:nvPr/>
        </p:nvSpPr>
        <p:spPr>
          <a:xfrm>
            <a:off x="548640" y="4069080"/>
            <a:ext cx="3484778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00" b="1" spc="100">
                <a:solidFill>
                  <a:srgbClr val="E85C3B"/>
                </a:solidFill>
                <a:latin typeface="Courier New"/>
                <a:ea typeface="Courier New"/>
                <a:cs typeface="Courier New"/>
              </a:rPr>
              <a:t>KONTAKTNÉ OSOBY</a:t>
            </a:r>
            <a:endParaRPr sz="100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4577C43A-D2B5-461F-9960-1043282A5949}"/>
              </a:ext>
            </a:extLst>
          </p:cNvPr>
          <p:cNvSpPr>
            <a:spLocks noGrp="1"/>
          </p:cNvSpPr>
          <p:nvPr/>
        </p:nvSpPr>
        <p:spPr>
          <a:xfrm>
            <a:off x="548640" y="4398264"/>
            <a:ext cx="3484778" cy="715603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lnSpc>
                <a:spcPct val="135000"/>
              </a:lnSpc>
              <a:buNone/>
            </a:pPr>
            <a:r>
              <a:rPr sz="125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Jaroslav Rybárik — CEO</a:t>
            </a:r>
            <a:endParaRPr sz="1250"/>
          </a:p>
          <a:p>
            <a:pPr marL="0" indent="0">
              <a:lnSpc>
                <a:spcPct val="135000"/>
              </a:lnSpc>
              <a:buNone/>
            </a:pPr>
            <a:r>
              <a:rPr sz="125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Miroslav Michale — riaditeľ</a:t>
            </a:r>
          </a:p>
          <a:p>
            <a:pPr marL="0" indent="0">
              <a:lnSpc>
                <a:spcPct val="135000"/>
              </a:lnSpc>
              <a:buNone/>
            </a:pPr>
            <a:r>
              <a:rPr sz="125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Zdenka Rybáriková – IMU Drink</a:t>
            </a:r>
            <a:r>
              <a:rPr sz="1400"/>
              <a:t> ®</a:t>
            </a:r>
            <a:endParaRPr sz="125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1733437E-5ACF-42CD-A330-51FB65DB5A05}"/>
              </a:ext>
            </a:extLst>
          </p:cNvPr>
          <p:cNvSpPr>
            <a:spLocks noGrp="1"/>
          </p:cNvSpPr>
          <p:nvPr/>
        </p:nvSpPr>
        <p:spPr>
          <a:xfrm>
            <a:off x="4353458" y="4069080"/>
            <a:ext cx="3484778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1000" b="1" spc="100">
                <a:solidFill>
                  <a:srgbClr val="E85C3B"/>
                </a:solidFill>
                <a:latin typeface="Courier New"/>
                <a:ea typeface="Courier New"/>
                <a:cs typeface="Courier New"/>
              </a:rPr>
              <a:t>WEB</a:t>
            </a:r>
            <a:endParaRPr sz="100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51F21333-2333-404B-B97C-CDABFEE67CD1}"/>
              </a:ext>
            </a:extLst>
          </p:cNvPr>
          <p:cNvSpPr>
            <a:spLocks noGrp="1"/>
          </p:cNvSpPr>
          <p:nvPr/>
        </p:nvSpPr>
        <p:spPr>
          <a:xfrm>
            <a:off x="4353457" y="4398264"/>
            <a:ext cx="4020076" cy="112471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lnSpc>
                <a:spcPct val="135000"/>
              </a:lnSpc>
              <a:buNone/>
            </a:pPr>
            <a:r>
              <a:rPr sz="1250" dirty="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ekospotreba.sk</a:t>
            </a:r>
            <a:endParaRPr sz="1250" dirty="0"/>
          </a:p>
          <a:p>
            <a:pPr marL="0" indent="0" algn="ctr">
              <a:lnSpc>
                <a:spcPct val="135000"/>
              </a:lnSpc>
              <a:buNone/>
            </a:pPr>
            <a:r>
              <a:rPr sz="1250" dirty="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eshop.ekospotreba.sk · medical.ekospotreba.sk</a:t>
            </a:r>
            <a:endParaRPr lang="sk-SK" sz="1250" dirty="0">
              <a:solidFill>
                <a:srgbClr val="3A342E"/>
              </a:solidFill>
              <a:latin typeface="Calibri"/>
              <a:ea typeface="Calibri"/>
              <a:cs typeface="Calibri"/>
            </a:endParaRPr>
          </a:p>
          <a:p>
            <a:pPr marL="0" indent="0" algn="ctr">
              <a:lnSpc>
                <a:spcPct val="135000"/>
              </a:lnSpc>
              <a:buNone/>
            </a:pPr>
            <a:r>
              <a:rPr lang="sk-SK" sz="1250" dirty="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ekospotreba.cz</a:t>
            </a:r>
          </a:p>
          <a:p>
            <a:pPr marL="0" indent="0" algn="ctr">
              <a:lnSpc>
                <a:spcPct val="135000"/>
              </a:lnSpc>
              <a:buNone/>
            </a:pPr>
            <a:r>
              <a:rPr sz="1250" dirty="0">
                <a:solidFill>
                  <a:srgbClr val="3A342E"/>
                </a:solidFill>
                <a:latin typeface="Calibri"/>
                <a:ea typeface="Calibri"/>
                <a:cs typeface="Calibri"/>
              </a:rPr>
              <a:t> www.imudrink.com</a:t>
            </a:r>
            <a:endParaRPr sz="125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220A04C0-061B-4209-9C0A-DAC2E73E4DBC}"/>
              </a:ext>
            </a:extLst>
          </p:cNvPr>
          <p:cNvSpPr>
            <a:spLocks noGrp="1"/>
          </p:cNvSpPr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>
              <a:buNone/>
            </a:pPr>
            <a:r>
              <a:rPr sz="950" spc="100">
                <a:solidFill>
                  <a:srgbClr val="9C9184"/>
                </a:solidFill>
                <a:latin typeface="Courier New"/>
                <a:ea typeface="Courier New"/>
                <a:cs typeface="Courier New"/>
              </a:rPr>
              <a:t>Ekospotreba — Piešťany, Slovensko</a:t>
            </a:r>
            <a:endParaRPr sz="950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096039DE-A1E0-4894-8DA1-E1D7BCE73C6D}"/>
              </a:ext>
            </a:extLst>
          </p:cNvPr>
          <p:cNvSpPr>
            <a:spLocks noGrp="1"/>
          </p:cNvSpPr>
          <p:nvPr/>
        </p:nvSpPr>
        <p:spPr>
          <a:xfrm>
            <a:off x="10728655" y="6355080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sz="1000">
                <a:solidFill>
                  <a:srgbClr val="9C9184"/>
                </a:solidFill>
                <a:latin typeface="Courier New"/>
                <a:ea typeface="Courier New"/>
                <a:cs typeface="Courier New"/>
              </a:rPr>
              <a:t>09 / 09</a:t>
            </a: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290573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8410</TotalTime>
  <Words>931</Words>
  <Application>Microsoft Office PowerPoint</Application>
  <DocSecurity>0</DocSecurity>
  <PresentationFormat>Širokouhlá</PresentationFormat>
  <Paragraphs>146</Paragraphs>
  <Slides>9</Slides>
  <Notes>9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4" baseType="lpstr">
      <vt:lpstr>Arial</vt:lpstr>
      <vt:lpstr>Calibri</vt:lpstr>
      <vt:lpstr>Cambria</vt:lpstr>
      <vt:lpstr>Courier New</vt:lpstr>
      <vt:lpstr>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Používateľ</cp:lastModifiedBy>
  <cp:revision>3</cp:revision>
  <dcterms:created xsi:type="dcterms:W3CDTF">2026-09-22T13:28:20Z</dcterms:created>
  <dcterms:modified xsi:type="dcterms:W3CDTF">2026-10-05T13:46:29Z</dcterms:modified>
</cp:coreProperties>
</file>