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6" d="100"/>
          <a:sy n="106" d="100"/>
        </p:scale>
        <p:origin x="192" y="6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1025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sv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7F2"/>
        </a:solidFill>
        <a:effectLst/>
      </p:bgPr>
    </p:bg>
    <p:spTree>
      <p:nvGrpSpPr>
        <p:cNvPr id="1" name=""/>
        <p:cNvGrpSpPr/>
        <p:nvPr/>
      </p:nvGrpSpPr>
      <p:grpSpPr>
        <a:xfrm>
          <a:off x="0" y="0"/>
          <a:ext cx="0" cy="0"/>
          <a:chOff x="0" y="0"/>
          <a:chExt cx="0" cy="0"/>
        </a:xfrm>
      </p:grpSpPr>
      <p:sp>
        <p:nvSpPr>
          <p:cNvPr id="5" name="Text 3"/>
          <p:cNvSpPr/>
          <p:nvPr/>
        </p:nvSpPr>
        <p:spPr>
          <a:xfrm>
            <a:off x="762000" y="495300"/>
            <a:ext cx="6937169" cy="238125"/>
          </a:xfrm>
          <a:prstGeom prst="rect">
            <a:avLst/>
          </a:prstGeom>
          <a:noFill/>
          <a:ln/>
        </p:spPr>
        <p:txBody>
          <a:bodyPr wrap="square" lIns="25400" tIns="25400" rIns="25400" bIns="25400" rtlCol="0" anchor="t">
            <a:normAutofit/>
          </a:bodyPr>
          <a:lstStyle/>
          <a:p>
            <a:pPr marL="0" indent="0" algn="l">
              <a:buNone/>
            </a:pPr>
            <a:r>
              <a:rPr lang="en-US" sz="1050" b="1" kern="0" spc="126" dirty="0">
                <a:solidFill>
                  <a:srgbClr val="9A6F43"/>
                </a:solidFill>
                <a:latin typeface="Poppins" pitchFamily="34" charset="0"/>
                <a:ea typeface="Poppins" pitchFamily="34" charset="-122"/>
                <a:cs typeface="Poppins" pitchFamily="34" charset="-120"/>
              </a:rPr>
              <a:t>FOREST DIGITAL · SALESFORCE &amp; AI FOR O2</a:t>
            </a:r>
            <a:endParaRPr lang="en-US" sz="1050" dirty="0"/>
          </a:p>
        </p:txBody>
      </p:sp>
      <p:sp>
        <p:nvSpPr>
          <p:cNvPr id="6" name="Text 4"/>
          <p:cNvSpPr/>
          <p:nvPr/>
        </p:nvSpPr>
        <p:spPr>
          <a:xfrm>
            <a:off x="762000" y="961524"/>
            <a:ext cx="6495713" cy="1254676"/>
          </a:xfrm>
          <a:prstGeom prst="rect">
            <a:avLst/>
          </a:prstGeom>
          <a:noFill/>
          <a:ln/>
        </p:spPr>
        <p:txBody>
          <a:bodyPr wrap="square" lIns="25400" tIns="25400" rIns="25400" bIns="25400" rtlCol="0" anchor="t">
            <a:normAutofit/>
          </a:bodyPr>
          <a:lstStyle/>
          <a:p>
            <a:pPr marL="0" indent="0" algn="l">
              <a:buNone/>
            </a:pPr>
            <a:r>
              <a:rPr lang="en-US" sz="3450" dirty="0">
                <a:solidFill>
                  <a:srgbClr val="1C1C19"/>
                </a:solidFill>
                <a:latin typeface="Anton" pitchFamily="34" charset="0"/>
                <a:ea typeface="Anton" pitchFamily="34" charset="-122"/>
                <a:cs typeface="Anton" pitchFamily="34" charset="-120"/>
              </a:rPr>
              <a:t>FRESH AIR FOR YOUR SALESFORCE JOURNEY</a:t>
            </a:r>
            <a:endParaRPr lang="en-US" sz="3450" dirty="0"/>
          </a:p>
        </p:txBody>
      </p:sp>
      <p:sp>
        <p:nvSpPr>
          <p:cNvPr id="7" name="Text 5"/>
          <p:cNvSpPr/>
          <p:nvPr/>
        </p:nvSpPr>
        <p:spPr>
          <a:xfrm>
            <a:off x="6948197" y="1097012"/>
            <a:ext cx="1336127" cy="361950"/>
          </a:xfrm>
          <a:prstGeom prst="rect">
            <a:avLst/>
          </a:prstGeom>
          <a:noFill/>
          <a:ln/>
        </p:spPr>
        <p:txBody>
          <a:bodyPr wrap="square" lIns="25400" tIns="25400" rIns="25400" bIns="25400" rtlCol="0" anchor="t">
            <a:normAutofit/>
          </a:bodyPr>
          <a:lstStyle/>
          <a:p>
            <a:pPr marL="0" indent="0" algn="l">
              <a:lnSpc>
                <a:spcPct val="66667"/>
              </a:lnSpc>
              <a:buNone/>
            </a:pPr>
            <a:r>
              <a:rPr lang="en-US" sz="2550" dirty="0">
                <a:solidFill>
                  <a:srgbClr val="1C1C19"/>
                </a:solidFill>
                <a:latin typeface="Anton" pitchFamily="34" charset="0"/>
                <a:ea typeface="Anton" pitchFamily="34" charset="-122"/>
                <a:cs typeface="Anton" pitchFamily="34" charset="-120"/>
              </a:rPr>
              <a:t>10+</a:t>
            </a:r>
            <a:endParaRPr lang="en-US" sz="2550" dirty="0"/>
          </a:p>
        </p:txBody>
      </p:sp>
      <p:sp>
        <p:nvSpPr>
          <p:cNvPr id="8" name="Text 6"/>
          <p:cNvSpPr/>
          <p:nvPr/>
        </p:nvSpPr>
        <p:spPr>
          <a:xfrm>
            <a:off x="6948197" y="1458962"/>
            <a:ext cx="1336127" cy="223838"/>
          </a:xfrm>
          <a:prstGeom prst="rect">
            <a:avLst/>
          </a:prstGeom>
          <a:noFill/>
          <a:ln/>
        </p:spPr>
        <p:txBody>
          <a:bodyPr wrap="square" lIns="25400" tIns="25400" rIns="25400" bIns="25400" rtlCol="0" anchor="t">
            <a:normAutofit/>
          </a:bodyPr>
          <a:lstStyle/>
          <a:p>
            <a:pPr marL="0" indent="0" algn="l">
              <a:buNone/>
            </a:pPr>
            <a:r>
              <a:rPr lang="en-US" sz="975" dirty="0">
                <a:solidFill>
                  <a:srgbClr val="585F6B"/>
                </a:solidFill>
                <a:latin typeface="Poppins" pitchFamily="34" charset="0"/>
                <a:ea typeface="Poppins" pitchFamily="34" charset="-122"/>
                <a:cs typeface="Poppins" pitchFamily="34" charset="-120"/>
              </a:rPr>
              <a:t>Years on Salesforce</a:t>
            </a:r>
            <a:endParaRPr lang="en-US" sz="975" dirty="0"/>
          </a:p>
        </p:txBody>
      </p:sp>
      <p:sp>
        <p:nvSpPr>
          <p:cNvPr id="9" name="Text 7"/>
          <p:cNvSpPr/>
          <p:nvPr/>
        </p:nvSpPr>
        <p:spPr>
          <a:xfrm>
            <a:off x="8505758" y="1097012"/>
            <a:ext cx="899071" cy="361950"/>
          </a:xfrm>
          <a:prstGeom prst="rect">
            <a:avLst/>
          </a:prstGeom>
          <a:noFill/>
          <a:ln/>
        </p:spPr>
        <p:txBody>
          <a:bodyPr wrap="square" lIns="25400" tIns="25400" rIns="25400" bIns="25400" rtlCol="0" anchor="t">
            <a:normAutofit/>
          </a:bodyPr>
          <a:lstStyle/>
          <a:p>
            <a:pPr marL="0" indent="0" algn="l">
              <a:lnSpc>
                <a:spcPct val="66667"/>
              </a:lnSpc>
              <a:buNone/>
            </a:pPr>
            <a:r>
              <a:rPr lang="en-US" sz="2550" dirty="0">
                <a:solidFill>
                  <a:srgbClr val="1C1C19"/>
                </a:solidFill>
                <a:latin typeface="Anton" pitchFamily="34" charset="0"/>
                <a:ea typeface="Anton" pitchFamily="34" charset="-122"/>
                <a:cs typeface="Anton" pitchFamily="34" charset="-120"/>
              </a:rPr>
              <a:t>40+</a:t>
            </a:r>
            <a:endParaRPr lang="en-US" sz="2550" dirty="0"/>
          </a:p>
        </p:txBody>
      </p:sp>
      <p:sp>
        <p:nvSpPr>
          <p:cNvPr id="10" name="Text 8"/>
          <p:cNvSpPr/>
          <p:nvPr/>
        </p:nvSpPr>
        <p:spPr>
          <a:xfrm>
            <a:off x="8505758" y="1458962"/>
            <a:ext cx="899071" cy="223838"/>
          </a:xfrm>
          <a:prstGeom prst="rect">
            <a:avLst/>
          </a:prstGeom>
          <a:noFill/>
          <a:ln/>
        </p:spPr>
        <p:txBody>
          <a:bodyPr wrap="square" lIns="25400" tIns="25400" rIns="25400" bIns="25400" rtlCol="0" anchor="t">
            <a:normAutofit/>
          </a:bodyPr>
          <a:lstStyle/>
          <a:p>
            <a:pPr marL="0" indent="0" algn="l">
              <a:buNone/>
            </a:pPr>
            <a:r>
              <a:rPr lang="en-US" sz="975" dirty="0">
                <a:solidFill>
                  <a:srgbClr val="585F6B"/>
                </a:solidFill>
                <a:latin typeface="Poppins" pitchFamily="34" charset="0"/>
                <a:ea typeface="Poppins" pitchFamily="34" charset="-122"/>
                <a:cs typeface="Poppins" pitchFamily="34" charset="-120"/>
              </a:rPr>
              <a:t>Certifications</a:t>
            </a:r>
            <a:endParaRPr lang="en-US" sz="975" dirty="0"/>
          </a:p>
        </p:txBody>
      </p:sp>
      <p:sp>
        <p:nvSpPr>
          <p:cNvPr id="11" name="Text 9"/>
          <p:cNvSpPr/>
          <p:nvPr/>
        </p:nvSpPr>
        <p:spPr>
          <a:xfrm>
            <a:off x="9671529" y="1097012"/>
            <a:ext cx="1257151" cy="361950"/>
          </a:xfrm>
          <a:prstGeom prst="rect">
            <a:avLst/>
          </a:prstGeom>
          <a:noFill/>
          <a:ln/>
        </p:spPr>
        <p:txBody>
          <a:bodyPr wrap="square" lIns="25400" tIns="25400" rIns="25400" bIns="25400" rtlCol="0" anchor="t">
            <a:normAutofit/>
          </a:bodyPr>
          <a:lstStyle/>
          <a:p>
            <a:pPr marL="0" indent="0" algn="l">
              <a:lnSpc>
                <a:spcPct val="66667"/>
              </a:lnSpc>
              <a:buNone/>
            </a:pPr>
            <a:r>
              <a:rPr lang="en-US" sz="2550" dirty="0">
                <a:solidFill>
                  <a:srgbClr val="1C1C19"/>
                </a:solidFill>
                <a:latin typeface="Anton" pitchFamily="34" charset="0"/>
                <a:ea typeface="Anton" pitchFamily="34" charset="-122"/>
                <a:cs typeface="Anton" pitchFamily="34" charset="-120"/>
              </a:rPr>
              <a:t>50+</a:t>
            </a:r>
            <a:endParaRPr lang="en-US" sz="2550" dirty="0"/>
          </a:p>
        </p:txBody>
      </p:sp>
      <p:sp>
        <p:nvSpPr>
          <p:cNvPr id="12" name="Text 10"/>
          <p:cNvSpPr/>
          <p:nvPr/>
        </p:nvSpPr>
        <p:spPr>
          <a:xfrm>
            <a:off x="9671529" y="1458962"/>
            <a:ext cx="1257151" cy="223838"/>
          </a:xfrm>
          <a:prstGeom prst="rect">
            <a:avLst/>
          </a:prstGeom>
          <a:noFill/>
          <a:ln/>
        </p:spPr>
        <p:txBody>
          <a:bodyPr wrap="square" lIns="25400" tIns="25400" rIns="25400" bIns="25400" rtlCol="0" anchor="t">
            <a:normAutofit/>
          </a:bodyPr>
          <a:lstStyle/>
          <a:p>
            <a:pPr marL="0" indent="0" algn="l">
              <a:buNone/>
            </a:pPr>
            <a:r>
              <a:rPr lang="en-US" sz="975" dirty="0">
                <a:solidFill>
                  <a:srgbClr val="585F6B"/>
                </a:solidFill>
                <a:latin typeface="Poppins" pitchFamily="34" charset="0"/>
                <a:ea typeface="Poppins" pitchFamily="34" charset="-122"/>
                <a:cs typeface="Poppins" pitchFamily="34" charset="-120"/>
              </a:rPr>
              <a:t>Salesforce projects</a:t>
            </a:r>
            <a:endParaRPr lang="en-US" sz="975" dirty="0"/>
          </a:p>
        </p:txBody>
      </p:sp>
      <p:sp>
        <p:nvSpPr>
          <p:cNvPr id="13" name="Shape 11"/>
          <p:cNvSpPr/>
          <p:nvPr/>
        </p:nvSpPr>
        <p:spPr>
          <a:xfrm>
            <a:off x="762000" y="2044750"/>
            <a:ext cx="2011635" cy="1907381"/>
          </a:xfrm>
          <a:prstGeom prst="roundRect">
            <a:avLst>
              <a:gd name="adj" fmla="val 9988"/>
            </a:avLst>
          </a:prstGeom>
          <a:solidFill>
            <a:srgbClr val="FFFFFF"/>
          </a:solidFill>
          <a:ln/>
          <a:effectLst>
            <a:outerShdw blurRad="19050" dist="9525" dir="5400000" algn="bl" rotWithShape="0">
              <a:srgbClr val="1C1C19">
                <a:alpha val="8000"/>
              </a:srgbClr>
            </a:outerShdw>
          </a:effectLst>
        </p:spPr>
        <p:txBody>
          <a:bodyPr/>
          <a:lstStyle/>
          <a:p>
            <a:endParaRPr lang="en-SK"/>
          </a:p>
        </p:txBody>
      </p:sp>
      <p:sp>
        <p:nvSpPr>
          <p:cNvPr id="14" name="Shape 12"/>
          <p:cNvSpPr/>
          <p:nvPr/>
        </p:nvSpPr>
        <p:spPr>
          <a:xfrm>
            <a:off x="933450" y="2235250"/>
            <a:ext cx="361950" cy="361950"/>
          </a:xfrm>
          <a:prstGeom prst="roundRect">
            <a:avLst>
              <a:gd name="adj" fmla="val 26316"/>
            </a:avLst>
          </a:prstGeom>
          <a:solidFill>
            <a:srgbClr val="E6ECE9"/>
          </a:solidFill>
          <a:ln/>
        </p:spPr>
        <p:txBody>
          <a:bodyPr/>
          <a:lstStyle/>
          <a:p>
            <a:endParaRPr lang="en-SK"/>
          </a:p>
        </p:txBody>
      </p:sp>
      <p:pic>
        <p:nvPicPr>
          <p:cNvPr id="1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9175" y="2320975"/>
            <a:ext cx="190500" cy="190500"/>
          </a:xfrm>
          <a:prstGeom prst="rect">
            <a:avLst/>
          </a:prstGeom>
        </p:spPr>
      </p:pic>
      <p:sp>
        <p:nvSpPr>
          <p:cNvPr id="16" name="Text 13"/>
          <p:cNvSpPr/>
          <p:nvPr/>
        </p:nvSpPr>
        <p:spPr>
          <a:xfrm>
            <a:off x="933450" y="2730550"/>
            <a:ext cx="1835609" cy="257175"/>
          </a:xfrm>
          <a:prstGeom prst="rect">
            <a:avLst/>
          </a:prstGeom>
          <a:noFill/>
          <a:ln/>
        </p:spPr>
        <p:txBody>
          <a:bodyPr wrap="square" lIns="25400" tIns="25400" rIns="25400" bIns="25400" rtlCol="0" anchor="t">
            <a:normAutofit/>
          </a:bodyPr>
          <a:lstStyle/>
          <a:p>
            <a:pPr marL="0" indent="0" algn="l">
              <a:buNone/>
            </a:pPr>
            <a:r>
              <a:rPr lang="en-US" sz="1125" b="1" dirty="0">
                <a:solidFill>
                  <a:srgbClr val="1C1C19"/>
                </a:solidFill>
                <a:latin typeface="Poppins" pitchFamily="34" charset="0"/>
                <a:ea typeface="Poppins" pitchFamily="34" charset="-122"/>
                <a:cs typeface="Poppins" pitchFamily="34" charset="-120"/>
              </a:rPr>
              <a:t>Advisory &amp; Strategy</a:t>
            </a:r>
            <a:endParaRPr lang="en-US" sz="1125" dirty="0"/>
          </a:p>
        </p:txBody>
      </p:sp>
      <p:sp>
        <p:nvSpPr>
          <p:cNvPr id="17" name="Text 14"/>
          <p:cNvSpPr/>
          <p:nvPr/>
        </p:nvSpPr>
        <p:spPr>
          <a:xfrm>
            <a:off x="933450" y="3006775"/>
            <a:ext cx="1744935" cy="573881"/>
          </a:xfrm>
          <a:prstGeom prst="rect">
            <a:avLst/>
          </a:prstGeom>
          <a:noFill/>
          <a:ln/>
        </p:spPr>
        <p:txBody>
          <a:bodyPr wrap="square" lIns="25400" tIns="25400" rIns="25400" bIns="25400" rtlCol="0" anchor="t">
            <a:normAutofit/>
          </a:bodyPr>
          <a:lstStyle/>
          <a:p>
            <a:pPr marL="0" indent="0" algn="l">
              <a:lnSpc>
                <a:spcPct val="98684"/>
              </a:lnSpc>
              <a:buNone/>
            </a:pPr>
            <a:r>
              <a:rPr lang="en-US" sz="938" dirty="0">
                <a:solidFill>
                  <a:srgbClr val="585F6B"/>
                </a:solidFill>
                <a:latin typeface="Poppins" pitchFamily="34" charset="0"/>
                <a:ea typeface="Poppins" pitchFamily="34" charset="-122"/>
                <a:cs typeface="Poppins" pitchFamily="34" charset="-120"/>
              </a:rPr>
              <a:t>Roadmaps, platform evaluation, AI-readiness assessment.</a:t>
            </a:r>
            <a:endParaRPr lang="en-US" sz="938" dirty="0"/>
          </a:p>
        </p:txBody>
      </p:sp>
      <p:sp>
        <p:nvSpPr>
          <p:cNvPr id="18" name="Shape 15"/>
          <p:cNvSpPr/>
          <p:nvPr/>
        </p:nvSpPr>
        <p:spPr>
          <a:xfrm>
            <a:off x="2926035" y="2044750"/>
            <a:ext cx="2011710" cy="1907381"/>
          </a:xfrm>
          <a:prstGeom prst="roundRect">
            <a:avLst>
              <a:gd name="adj" fmla="val 9988"/>
            </a:avLst>
          </a:prstGeom>
          <a:solidFill>
            <a:srgbClr val="FFFFFF"/>
          </a:solidFill>
          <a:ln/>
          <a:effectLst>
            <a:outerShdw blurRad="19050" dist="9525" dir="5400000" algn="bl" rotWithShape="0">
              <a:srgbClr val="1C1C19">
                <a:alpha val="8000"/>
              </a:srgbClr>
            </a:outerShdw>
          </a:effectLst>
        </p:spPr>
        <p:txBody>
          <a:bodyPr/>
          <a:lstStyle/>
          <a:p>
            <a:endParaRPr lang="en-SK"/>
          </a:p>
        </p:txBody>
      </p:sp>
      <p:sp>
        <p:nvSpPr>
          <p:cNvPr id="19" name="Shape 16"/>
          <p:cNvSpPr/>
          <p:nvPr/>
        </p:nvSpPr>
        <p:spPr>
          <a:xfrm>
            <a:off x="3097485" y="2235250"/>
            <a:ext cx="361950" cy="361950"/>
          </a:xfrm>
          <a:prstGeom prst="roundRect">
            <a:avLst>
              <a:gd name="adj" fmla="val 26316"/>
            </a:avLst>
          </a:prstGeom>
          <a:solidFill>
            <a:srgbClr val="F6EDE0"/>
          </a:solidFill>
          <a:ln/>
        </p:spPr>
        <p:txBody>
          <a:bodyPr/>
          <a:lstStyle/>
          <a:p>
            <a:endParaRPr lang="en-SK"/>
          </a:p>
        </p:txBody>
      </p:sp>
      <p:pic>
        <p:nvPicPr>
          <p:cNvPr id="2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83210" y="2320975"/>
            <a:ext cx="190500" cy="190500"/>
          </a:xfrm>
          <a:prstGeom prst="rect">
            <a:avLst/>
          </a:prstGeom>
        </p:spPr>
      </p:pic>
      <p:sp>
        <p:nvSpPr>
          <p:cNvPr id="21" name="Text 17"/>
          <p:cNvSpPr/>
          <p:nvPr/>
        </p:nvSpPr>
        <p:spPr>
          <a:xfrm>
            <a:off x="3097485" y="2730550"/>
            <a:ext cx="1835691" cy="257175"/>
          </a:xfrm>
          <a:prstGeom prst="rect">
            <a:avLst/>
          </a:prstGeom>
          <a:noFill/>
          <a:ln/>
        </p:spPr>
        <p:txBody>
          <a:bodyPr wrap="square" lIns="25400" tIns="25400" rIns="25400" bIns="25400" rtlCol="0" anchor="t">
            <a:normAutofit/>
          </a:bodyPr>
          <a:lstStyle/>
          <a:p>
            <a:pPr marL="0" indent="0" algn="l">
              <a:buNone/>
            </a:pPr>
            <a:r>
              <a:rPr lang="en-US" sz="1125" b="1" dirty="0">
                <a:solidFill>
                  <a:srgbClr val="1C1C19"/>
                </a:solidFill>
                <a:latin typeface="Poppins" pitchFamily="34" charset="0"/>
                <a:ea typeface="Poppins" pitchFamily="34" charset="-122"/>
                <a:cs typeface="Poppins" pitchFamily="34" charset="-120"/>
              </a:rPr>
              <a:t>Cost Optimization</a:t>
            </a:r>
            <a:endParaRPr lang="en-US" sz="1125" dirty="0"/>
          </a:p>
        </p:txBody>
      </p:sp>
      <p:sp>
        <p:nvSpPr>
          <p:cNvPr id="22" name="Text 18"/>
          <p:cNvSpPr/>
          <p:nvPr/>
        </p:nvSpPr>
        <p:spPr>
          <a:xfrm>
            <a:off x="3097485" y="3006775"/>
            <a:ext cx="1745010" cy="573881"/>
          </a:xfrm>
          <a:prstGeom prst="rect">
            <a:avLst/>
          </a:prstGeom>
          <a:noFill/>
          <a:ln/>
        </p:spPr>
        <p:txBody>
          <a:bodyPr wrap="square" lIns="25400" tIns="25400" rIns="25400" bIns="25400" rtlCol="0" anchor="t">
            <a:normAutofit/>
          </a:bodyPr>
          <a:lstStyle/>
          <a:p>
            <a:pPr marL="0" indent="0" algn="l">
              <a:lnSpc>
                <a:spcPct val="98684"/>
              </a:lnSpc>
              <a:buNone/>
            </a:pPr>
            <a:r>
              <a:rPr lang="en-US" sz="938" dirty="0">
                <a:solidFill>
                  <a:srgbClr val="585F6B"/>
                </a:solidFill>
                <a:latin typeface="Poppins" pitchFamily="34" charset="0"/>
                <a:ea typeface="Poppins" pitchFamily="34" charset="-122"/>
                <a:cs typeface="Poppins" pitchFamily="34" charset="-120"/>
              </a:rPr>
              <a:t>Licenses, org consolidation, lower TCO without losing capability.</a:t>
            </a:r>
            <a:endParaRPr lang="en-US" sz="938" dirty="0"/>
          </a:p>
        </p:txBody>
      </p:sp>
      <p:sp>
        <p:nvSpPr>
          <p:cNvPr id="23" name="Shape 19"/>
          <p:cNvSpPr/>
          <p:nvPr/>
        </p:nvSpPr>
        <p:spPr>
          <a:xfrm>
            <a:off x="5090145" y="2044750"/>
            <a:ext cx="2011635" cy="1907381"/>
          </a:xfrm>
          <a:prstGeom prst="roundRect">
            <a:avLst>
              <a:gd name="adj" fmla="val 9988"/>
            </a:avLst>
          </a:prstGeom>
          <a:solidFill>
            <a:srgbClr val="FFFFFF"/>
          </a:solidFill>
          <a:ln/>
          <a:effectLst>
            <a:outerShdw blurRad="19050" dist="9525" dir="5400000" algn="bl" rotWithShape="0">
              <a:srgbClr val="1C1C19">
                <a:alpha val="8000"/>
              </a:srgbClr>
            </a:outerShdw>
          </a:effectLst>
        </p:spPr>
        <p:txBody>
          <a:bodyPr/>
          <a:lstStyle/>
          <a:p>
            <a:endParaRPr lang="en-SK"/>
          </a:p>
        </p:txBody>
      </p:sp>
      <p:sp>
        <p:nvSpPr>
          <p:cNvPr id="24" name="Shape 20"/>
          <p:cNvSpPr/>
          <p:nvPr/>
        </p:nvSpPr>
        <p:spPr>
          <a:xfrm>
            <a:off x="5261595" y="2235250"/>
            <a:ext cx="361950" cy="361950"/>
          </a:xfrm>
          <a:prstGeom prst="roundRect">
            <a:avLst>
              <a:gd name="adj" fmla="val 26316"/>
            </a:avLst>
          </a:prstGeom>
          <a:solidFill>
            <a:srgbClr val="E6ECE9"/>
          </a:solidFill>
          <a:ln/>
        </p:spPr>
        <p:txBody>
          <a:bodyPr/>
          <a:lstStyle/>
          <a:p>
            <a:endParaRPr lang="en-SK"/>
          </a:p>
        </p:txBody>
      </p:sp>
      <p:pic>
        <p:nvPicPr>
          <p:cNvPr id="2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47320" y="2320975"/>
            <a:ext cx="190500" cy="190500"/>
          </a:xfrm>
          <a:prstGeom prst="rect">
            <a:avLst/>
          </a:prstGeom>
        </p:spPr>
      </p:pic>
      <p:sp>
        <p:nvSpPr>
          <p:cNvPr id="26" name="Text 21"/>
          <p:cNvSpPr/>
          <p:nvPr/>
        </p:nvSpPr>
        <p:spPr>
          <a:xfrm>
            <a:off x="5261595" y="2730550"/>
            <a:ext cx="1835609" cy="257175"/>
          </a:xfrm>
          <a:prstGeom prst="rect">
            <a:avLst/>
          </a:prstGeom>
          <a:noFill/>
          <a:ln/>
        </p:spPr>
        <p:txBody>
          <a:bodyPr wrap="square" lIns="25400" tIns="25400" rIns="25400" bIns="25400" rtlCol="0" anchor="t">
            <a:normAutofit/>
          </a:bodyPr>
          <a:lstStyle/>
          <a:p>
            <a:pPr marL="0" indent="0" algn="l">
              <a:buNone/>
            </a:pPr>
            <a:r>
              <a:rPr lang="en-US" sz="1125" b="1" dirty="0">
                <a:solidFill>
                  <a:srgbClr val="1C1C19"/>
                </a:solidFill>
                <a:latin typeface="Poppins" pitchFamily="34" charset="0"/>
                <a:ea typeface="Poppins" pitchFamily="34" charset="-122"/>
                <a:cs typeface="Poppins" pitchFamily="34" charset="-120"/>
              </a:rPr>
              <a:t>Managed Services</a:t>
            </a:r>
            <a:endParaRPr lang="en-US" sz="1125" dirty="0"/>
          </a:p>
        </p:txBody>
      </p:sp>
      <p:sp>
        <p:nvSpPr>
          <p:cNvPr id="27" name="Text 22"/>
          <p:cNvSpPr/>
          <p:nvPr/>
        </p:nvSpPr>
        <p:spPr>
          <a:xfrm>
            <a:off x="5261595" y="3006775"/>
            <a:ext cx="1744935" cy="573881"/>
          </a:xfrm>
          <a:prstGeom prst="rect">
            <a:avLst/>
          </a:prstGeom>
          <a:noFill/>
          <a:ln/>
        </p:spPr>
        <p:txBody>
          <a:bodyPr wrap="square" lIns="25400" tIns="25400" rIns="25400" bIns="25400" rtlCol="0" anchor="t">
            <a:normAutofit/>
          </a:bodyPr>
          <a:lstStyle/>
          <a:p>
            <a:pPr marL="0" indent="0" algn="l">
              <a:lnSpc>
                <a:spcPct val="98684"/>
              </a:lnSpc>
              <a:buNone/>
            </a:pPr>
            <a:r>
              <a:rPr lang="en-US" sz="938" dirty="0">
                <a:solidFill>
                  <a:srgbClr val="585F6B"/>
                </a:solidFill>
                <a:latin typeface="Poppins" pitchFamily="34" charset="0"/>
                <a:ea typeface="Poppins" pitchFamily="34" charset="-122"/>
                <a:cs typeface="Poppins" pitchFamily="34" charset="-120"/>
              </a:rPr>
              <a:t>Hyper-care, break-fix and enhancement — flexible senior PODs.</a:t>
            </a:r>
            <a:endParaRPr lang="en-US" sz="938" dirty="0"/>
          </a:p>
        </p:txBody>
      </p:sp>
      <p:sp>
        <p:nvSpPr>
          <p:cNvPr id="28" name="Shape 23"/>
          <p:cNvSpPr/>
          <p:nvPr/>
        </p:nvSpPr>
        <p:spPr>
          <a:xfrm>
            <a:off x="7254180" y="2044750"/>
            <a:ext cx="2011710" cy="1907381"/>
          </a:xfrm>
          <a:prstGeom prst="roundRect">
            <a:avLst>
              <a:gd name="adj" fmla="val 9988"/>
            </a:avLst>
          </a:prstGeom>
          <a:solidFill>
            <a:srgbClr val="FFFFFF"/>
          </a:solidFill>
          <a:ln/>
          <a:effectLst>
            <a:outerShdw blurRad="19050" dist="9525" dir="5400000" algn="bl" rotWithShape="0">
              <a:srgbClr val="1C1C19">
                <a:alpha val="8000"/>
              </a:srgbClr>
            </a:outerShdw>
          </a:effectLst>
        </p:spPr>
        <p:txBody>
          <a:bodyPr/>
          <a:lstStyle/>
          <a:p>
            <a:endParaRPr lang="en-SK"/>
          </a:p>
        </p:txBody>
      </p:sp>
      <p:sp>
        <p:nvSpPr>
          <p:cNvPr id="29" name="Shape 24"/>
          <p:cNvSpPr/>
          <p:nvPr/>
        </p:nvSpPr>
        <p:spPr>
          <a:xfrm>
            <a:off x="7425630" y="2235250"/>
            <a:ext cx="361950" cy="361950"/>
          </a:xfrm>
          <a:prstGeom prst="roundRect">
            <a:avLst>
              <a:gd name="adj" fmla="val 26316"/>
            </a:avLst>
          </a:prstGeom>
          <a:solidFill>
            <a:srgbClr val="F6EDE0"/>
          </a:solidFill>
          <a:ln/>
        </p:spPr>
        <p:txBody>
          <a:bodyPr/>
          <a:lstStyle/>
          <a:p>
            <a:endParaRPr lang="en-SK"/>
          </a:p>
        </p:txBody>
      </p:sp>
      <p:pic>
        <p:nvPicPr>
          <p:cNvPr id="3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511355" y="2320975"/>
            <a:ext cx="190500" cy="190500"/>
          </a:xfrm>
          <a:prstGeom prst="rect">
            <a:avLst/>
          </a:prstGeom>
        </p:spPr>
      </p:pic>
      <p:sp>
        <p:nvSpPr>
          <p:cNvPr id="31" name="Text 25"/>
          <p:cNvSpPr/>
          <p:nvPr/>
        </p:nvSpPr>
        <p:spPr>
          <a:xfrm>
            <a:off x="7425630" y="2730550"/>
            <a:ext cx="1835691" cy="257175"/>
          </a:xfrm>
          <a:prstGeom prst="rect">
            <a:avLst/>
          </a:prstGeom>
          <a:noFill/>
          <a:ln/>
        </p:spPr>
        <p:txBody>
          <a:bodyPr wrap="square" lIns="25400" tIns="25400" rIns="25400" bIns="25400" rtlCol="0" anchor="t">
            <a:normAutofit/>
          </a:bodyPr>
          <a:lstStyle/>
          <a:p>
            <a:pPr marL="0" indent="0" algn="l">
              <a:buNone/>
            </a:pPr>
            <a:r>
              <a:rPr lang="en-US" sz="1125" b="1" dirty="0">
                <a:solidFill>
                  <a:srgbClr val="1C1C19"/>
                </a:solidFill>
                <a:latin typeface="Poppins" pitchFamily="34" charset="0"/>
                <a:ea typeface="Poppins" pitchFamily="34" charset="-122"/>
                <a:cs typeface="Poppins" pitchFamily="34" charset="-120"/>
              </a:rPr>
              <a:t>Product Development</a:t>
            </a:r>
            <a:endParaRPr lang="en-US" sz="1125" dirty="0"/>
          </a:p>
        </p:txBody>
      </p:sp>
      <p:sp>
        <p:nvSpPr>
          <p:cNvPr id="32" name="Text 26"/>
          <p:cNvSpPr/>
          <p:nvPr/>
        </p:nvSpPr>
        <p:spPr>
          <a:xfrm>
            <a:off x="7425630" y="3006775"/>
            <a:ext cx="1745010" cy="573881"/>
          </a:xfrm>
          <a:prstGeom prst="rect">
            <a:avLst/>
          </a:prstGeom>
          <a:noFill/>
          <a:ln/>
        </p:spPr>
        <p:txBody>
          <a:bodyPr wrap="square" lIns="25400" tIns="25400" rIns="25400" bIns="25400" rtlCol="0" anchor="t">
            <a:normAutofit/>
          </a:bodyPr>
          <a:lstStyle/>
          <a:p>
            <a:pPr marL="0" indent="0" algn="l">
              <a:lnSpc>
                <a:spcPct val="98684"/>
              </a:lnSpc>
              <a:buNone/>
            </a:pPr>
            <a:r>
              <a:rPr lang="en-US" sz="938" dirty="0">
                <a:solidFill>
                  <a:srgbClr val="585F6B"/>
                </a:solidFill>
                <a:latin typeface="Poppins" pitchFamily="34" charset="0"/>
                <a:ea typeface="Poppins" pitchFamily="34" charset="-122"/>
                <a:cs typeface="Poppins" pitchFamily="34" charset="-120"/>
              </a:rPr>
              <a:t>LWC, Experience Cloud, integrations &amp; AppExchange builds.</a:t>
            </a:r>
            <a:endParaRPr lang="en-US" sz="938" dirty="0"/>
          </a:p>
        </p:txBody>
      </p:sp>
      <p:sp>
        <p:nvSpPr>
          <p:cNvPr id="33" name="Shape 27"/>
          <p:cNvSpPr/>
          <p:nvPr/>
        </p:nvSpPr>
        <p:spPr>
          <a:xfrm>
            <a:off x="9418290" y="2044750"/>
            <a:ext cx="2011635" cy="1907381"/>
          </a:xfrm>
          <a:prstGeom prst="roundRect">
            <a:avLst>
              <a:gd name="adj" fmla="val 9988"/>
            </a:avLst>
          </a:prstGeom>
          <a:solidFill>
            <a:srgbClr val="0176D3"/>
          </a:solidFill>
          <a:ln/>
          <a:effectLst>
            <a:outerShdw blurRad="152400" dist="38100" dir="5400000" algn="bl" rotWithShape="0">
              <a:srgbClr val="1C1C19">
                <a:alpha val="10000"/>
              </a:srgbClr>
            </a:outerShdw>
          </a:effectLst>
        </p:spPr>
        <p:txBody>
          <a:bodyPr/>
          <a:lstStyle/>
          <a:p>
            <a:endParaRPr lang="en-SK"/>
          </a:p>
        </p:txBody>
      </p:sp>
      <p:sp>
        <p:nvSpPr>
          <p:cNvPr id="34" name="Shape 28"/>
          <p:cNvSpPr/>
          <p:nvPr/>
        </p:nvSpPr>
        <p:spPr>
          <a:xfrm>
            <a:off x="9589740" y="2235250"/>
            <a:ext cx="361950" cy="361950"/>
          </a:xfrm>
          <a:prstGeom prst="roundRect">
            <a:avLst>
              <a:gd name="adj" fmla="val 26316"/>
            </a:avLst>
          </a:prstGeom>
          <a:solidFill>
            <a:srgbClr val="FFFFFF">
              <a:alpha val="16000"/>
            </a:srgbClr>
          </a:solidFill>
          <a:ln/>
        </p:spPr>
        <p:txBody>
          <a:bodyPr/>
          <a:lstStyle/>
          <a:p>
            <a:endParaRPr lang="en-SK"/>
          </a:p>
        </p:txBody>
      </p:sp>
      <p:pic>
        <p:nvPicPr>
          <p:cNvPr id="35"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75465" y="2320975"/>
            <a:ext cx="190500" cy="190500"/>
          </a:xfrm>
          <a:prstGeom prst="rect">
            <a:avLst/>
          </a:prstGeom>
        </p:spPr>
      </p:pic>
      <p:sp>
        <p:nvSpPr>
          <p:cNvPr id="36" name="Text 29"/>
          <p:cNvSpPr/>
          <p:nvPr/>
        </p:nvSpPr>
        <p:spPr>
          <a:xfrm>
            <a:off x="9589740" y="2730550"/>
            <a:ext cx="1744935" cy="476250"/>
          </a:xfrm>
          <a:prstGeom prst="rect">
            <a:avLst/>
          </a:prstGeom>
          <a:noFill/>
          <a:ln/>
        </p:spPr>
        <p:txBody>
          <a:bodyPr wrap="square" lIns="25400" tIns="25400" rIns="25400" bIns="25400" rtlCol="0" anchor="t">
            <a:normAutofit/>
          </a:bodyPr>
          <a:lstStyle/>
          <a:p>
            <a:pPr marL="0" indent="0" algn="l">
              <a:buNone/>
            </a:pPr>
            <a:r>
              <a:rPr lang="en-US" sz="1125" b="1" dirty="0">
                <a:solidFill>
                  <a:srgbClr val="FFFFFF"/>
                </a:solidFill>
                <a:latin typeface="Poppins" pitchFamily="34" charset="0"/>
                <a:ea typeface="Poppins" pitchFamily="34" charset="-122"/>
                <a:cs typeface="Poppins" pitchFamily="34" charset="-120"/>
              </a:rPr>
              <a:t>Agentforce &amp; Analytics</a:t>
            </a:r>
            <a:endParaRPr lang="en-US" sz="1125" dirty="0"/>
          </a:p>
        </p:txBody>
      </p:sp>
      <p:sp>
        <p:nvSpPr>
          <p:cNvPr id="37" name="Text 30"/>
          <p:cNvSpPr/>
          <p:nvPr/>
        </p:nvSpPr>
        <p:spPr>
          <a:xfrm>
            <a:off x="9589740" y="3225850"/>
            <a:ext cx="1744935" cy="573881"/>
          </a:xfrm>
          <a:prstGeom prst="rect">
            <a:avLst/>
          </a:prstGeom>
          <a:noFill/>
          <a:ln/>
        </p:spPr>
        <p:txBody>
          <a:bodyPr wrap="square" lIns="25400" tIns="25400" rIns="25400" bIns="25400" rtlCol="0" anchor="t">
            <a:normAutofit/>
          </a:bodyPr>
          <a:lstStyle/>
          <a:p>
            <a:pPr marL="0" indent="0" algn="l">
              <a:lnSpc>
                <a:spcPct val="98684"/>
              </a:lnSpc>
              <a:buNone/>
            </a:pPr>
            <a:r>
              <a:rPr lang="en-US" sz="938" dirty="0">
                <a:solidFill>
                  <a:srgbClr val="FFFFFF">
                    <a:alpha val="85000"/>
                  </a:srgbClr>
                </a:solidFill>
                <a:latin typeface="Poppins" pitchFamily="34" charset="0"/>
                <a:ea typeface="Poppins" pitchFamily="34" charset="-122"/>
                <a:cs typeface="Poppins" pitchFamily="34" charset="-120"/>
              </a:rPr>
              <a:t>Agentforce quickstarts for Sales &amp; Service, Data Cloud, AI analytics.</a:t>
            </a:r>
            <a:endParaRPr lang="en-US" sz="938" dirty="0"/>
          </a:p>
        </p:txBody>
      </p:sp>
      <p:sp>
        <p:nvSpPr>
          <p:cNvPr id="38" name="Shape 31"/>
          <p:cNvSpPr/>
          <p:nvPr/>
        </p:nvSpPr>
        <p:spPr>
          <a:xfrm>
            <a:off x="762000" y="4180731"/>
            <a:ext cx="10668000" cy="1882825"/>
          </a:xfrm>
          <a:prstGeom prst="roundRect">
            <a:avLst>
              <a:gd name="adj" fmla="val 10118"/>
            </a:avLst>
          </a:prstGeom>
          <a:solidFill>
            <a:srgbClr val="FFFFFF"/>
          </a:solidFill>
          <a:ln w="19050">
            <a:solidFill>
              <a:srgbClr val="0176D3">
                <a:alpha val="25000"/>
              </a:srgbClr>
            </a:solidFill>
            <a:prstDash val="solid"/>
          </a:ln>
        </p:spPr>
        <p:txBody>
          <a:bodyPr/>
          <a:lstStyle/>
          <a:p>
            <a:endParaRPr lang="en-SK" dirty="0"/>
          </a:p>
        </p:txBody>
      </p:sp>
      <p:sp>
        <p:nvSpPr>
          <p:cNvPr id="39" name="Text 32"/>
          <p:cNvSpPr/>
          <p:nvPr/>
        </p:nvSpPr>
        <p:spPr>
          <a:xfrm>
            <a:off x="1028700" y="4570760"/>
            <a:ext cx="5291138" cy="204787"/>
          </a:xfrm>
          <a:prstGeom prst="rect">
            <a:avLst/>
          </a:prstGeom>
          <a:noFill/>
          <a:ln/>
        </p:spPr>
        <p:txBody>
          <a:bodyPr wrap="square" lIns="25400" tIns="25400" rIns="25400" bIns="25400" rtlCol="0" anchor="t">
            <a:normAutofit/>
          </a:bodyPr>
          <a:lstStyle/>
          <a:p>
            <a:pPr marL="0" indent="0" algn="l">
              <a:buNone/>
            </a:pPr>
            <a:r>
              <a:rPr lang="en-US" sz="900" b="1" kern="0" spc="90" dirty="0">
                <a:solidFill>
                  <a:srgbClr val="0176D3"/>
                </a:solidFill>
                <a:latin typeface="Poppins" pitchFamily="34" charset="0"/>
                <a:ea typeface="Poppins" pitchFamily="34" charset="-122"/>
                <a:cs typeface="Poppins" pitchFamily="34" charset="-120"/>
              </a:rPr>
              <a:t>DEEP AI EXPERTISE</a:t>
            </a:r>
            <a:endParaRPr lang="en-US" sz="900" dirty="0"/>
          </a:p>
        </p:txBody>
      </p:sp>
      <p:sp>
        <p:nvSpPr>
          <p:cNvPr id="40" name="Text 33"/>
          <p:cNvSpPr/>
          <p:nvPr/>
        </p:nvSpPr>
        <p:spPr>
          <a:xfrm>
            <a:off x="1028700" y="4794597"/>
            <a:ext cx="4954429" cy="1277987"/>
          </a:xfrm>
          <a:prstGeom prst="rect">
            <a:avLst/>
          </a:prstGeom>
          <a:noFill/>
          <a:ln/>
        </p:spPr>
        <p:txBody>
          <a:bodyPr wrap="square" lIns="25400" tIns="25400" rIns="25400" bIns="25400" rtlCol="0" anchor="t">
            <a:normAutofit/>
          </a:bodyPr>
          <a:lstStyle/>
          <a:p>
            <a:pPr marL="0" indent="0" algn="l">
              <a:lnSpc>
                <a:spcPct val="103333"/>
              </a:lnSpc>
              <a:buNone/>
            </a:pPr>
            <a:r>
              <a:rPr lang="en-US" sz="1050" b="1" dirty="0" err="1">
                <a:solidFill>
                  <a:srgbClr val="0176D3"/>
                </a:solidFill>
                <a:latin typeface="Poppins" pitchFamily="34" charset="0"/>
                <a:ea typeface="Poppins" pitchFamily="34" charset="-122"/>
                <a:cs typeface="Poppins" pitchFamily="34" charset="-120"/>
              </a:rPr>
              <a:t>Agentforce</a:t>
            </a:r>
            <a:r>
              <a:rPr lang="en-US" sz="1050" b="1" dirty="0">
                <a:solidFill>
                  <a:srgbClr val="0176D3"/>
                </a:solidFill>
                <a:latin typeface="Poppins" pitchFamily="34" charset="0"/>
                <a:ea typeface="Poppins" pitchFamily="34" charset="-122"/>
                <a:cs typeface="Poppins" pitchFamily="34" charset="-120"/>
              </a:rPr>
              <a:t> </a:t>
            </a:r>
            <a:r>
              <a:rPr lang="en-US" sz="1050" dirty="0">
                <a:solidFill>
                  <a:srgbClr val="585F6B"/>
                </a:solidFill>
                <a:latin typeface="Poppins" pitchFamily="34" charset="0"/>
                <a:cs typeface="Poppins" pitchFamily="34" charset="-120"/>
              </a:rPr>
              <a:t>agents grounded in your CRM and Data Cloud. External MCP servers within Salesforce or Salesforce MCP servers to 3rd party systems. Agentic development with our forward deployed engineers. And we've built our own agentic AI product, </a:t>
            </a:r>
            <a:r>
              <a:rPr lang="en-US" sz="1050" b="1" dirty="0">
                <a:solidFill>
                  <a:srgbClr val="1C1C19"/>
                </a:solidFill>
                <a:latin typeface="Poppins" pitchFamily="34" charset="0"/>
                <a:ea typeface="Poppins" pitchFamily="34" charset="-122"/>
                <a:cs typeface="Poppins" pitchFamily="34" charset="-120"/>
              </a:rPr>
              <a:t>DAICISION </a:t>
            </a:r>
            <a:r>
              <a:rPr lang="en-US" sz="1050" dirty="0">
                <a:latin typeface="Poppins" pitchFamily="34" charset="0"/>
                <a:ea typeface="Poppins" pitchFamily="34" charset="-122"/>
                <a:cs typeface="Poppins" pitchFamily="34" charset="-120"/>
              </a:rPr>
              <a:t>. We don't just implement AI, we build and run it.</a:t>
            </a:r>
            <a:endParaRPr lang="en-US" sz="1050" dirty="0"/>
          </a:p>
        </p:txBody>
      </p:sp>
      <p:sp>
        <p:nvSpPr>
          <p:cNvPr id="41" name="Shape 34"/>
          <p:cNvSpPr/>
          <p:nvPr/>
        </p:nvSpPr>
        <p:spPr>
          <a:xfrm>
            <a:off x="6086475" y="4855443"/>
            <a:ext cx="19050" cy="533400"/>
          </a:xfrm>
          <a:prstGeom prst="rect">
            <a:avLst/>
          </a:prstGeom>
          <a:solidFill>
            <a:srgbClr val="E6ECE9"/>
          </a:solidFill>
          <a:ln/>
        </p:spPr>
        <p:txBody>
          <a:bodyPr/>
          <a:lstStyle/>
          <a:p>
            <a:endParaRPr lang="en-SK"/>
          </a:p>
        </p:txBody>
      </p:sp>
      <p:sp>
        <p:nvSpPr>
          <p:cNvPr id="42" name="Text 35"/>
          <p:cNvSpPr/>
          <p:nvPr/>
        </p:nvSpPr>
        <p:spPr>
          <a:xfrm>
            <a:off x="6353175" y="4803577"/>
            <a:ext cx="5291138" cy="204787"/>
          </a:xfrm>
          <a:prstGeom prst="rect">
            <a:avLst/>
          </a:prstGeom>
          <a:noFill/>
          <a:ln/>
        </p:spPr>
        <p:txBody>
          <a:bodyPr wrap="square" lIns="25400" tIns="25400" rIns="25400" bIns="25400" rtlCol="0" anchor="t">
            <a:normAutofit/>
          </a:bodyPr>
          <a:lstStyle/>
          <a:p>
            <a:pPr marL="0" indent="0" algn="l">
              <a:buNone/>
            </a:pPr>
            <a:r>
              <a:rPr lang="en-US" sz="900" b="1" kern="0" spc="90" dirty="0">
                <a:solidFill>
                  <a:srgbClr val="9A6F43"/>
                </a:solidFill>
                <a:latin typeface="Poppins" pitchFamily="34" charset="0"/>
                <a:ea typeface="Poppins" pitchFamily="34" charset="-122"/>
                <a:cs typeface="Poppins" pitchFamily="34" charset="-120"/>
              </a:rPr>
              <a:t>WHY IT FITS TELCO</a:t>
            </a:r>
            <a:endParaRPr lang="en-US" sz="900" dirty="0"/>
          </a:p>
        </p:txBody>
      </p:sp>
      <p:sp>
        <p:nvSpPr>
          <p:cNvPr id="43" name="Text 36"/>
          <p:cNvSpPr/>
          <p:nvPr/>
        </p:nvSpPr>
        <p:spPr>
          <a:xfrm>
            <a:off x="6353175" y="5027414"/>
            <a:ext cx="4954429" cy="451396"/>
          </a:xfrm>
          <a:prstGeom prst="rect">
            <a:avLst/>
          </a:prstGeom>
          <a:noFill/>
          <a:ln/>
        </p:spPr>
        <p:txBody>
          <a:bodyPr wrap="square" lIns="25400" tIns="25400" rIns="25400" bIns="25400" rtlCol="0" anchor="t">
            <a:normAutofit/>
          </a:bodyPr>
          <a:lstStyle/>
          <a:p>
            <a:pPr marL="0" indent="0" algn="l">
              <a:lnSpc>
                <a:spcPct val="103333"/>
              </a:lnSpc>
              <a:buNone/>
            </a:pPr>
            <a:r>
              <a:rPr lang="en-US" sz="1050" dirty="0">
                <a:solidFill>
                  <a:srgbClr val="585F6B"/>
                </a:solidFill>
                <a:latin typeface="Poppins" pitchFamily="34" charset="0"/>
                <a:cs typeface="Poppins" pitchFamily="34" charset="-120"/>
              </a:rPr>
              <a:t>Subscriber lifecycle, service operations and connected-device insight - the patterns we already run for subscription and IoT-heavy industries.</a:t>
            </a:r>
          </a:p>
        </p:txBody>
      </p:sp>
      <p:sp>
        <p:nvSpPr>
          <p:cNvPr id="44" name="Text 37"/>
          <p:cNvSpPr/>
          <p:nvPr/>
        </p:nvSpPr>
        <p:spPr>
          <a:xfrm>
            <a:off x="762000" y="6235005"/>
            <a:ext cx="3650508" cy="204787"/>
          </a:xfrm>
          <a:prstGeom prst="rect">
            <a:avLst/>
          </a:prstGeom>
          <a:noFill/>
          <a:ln/>
        </p:spPr>
        <p:txBody>
          <a:bodyPr wrap="square" lIns="25400" tIns="25400" rIns="25400" bIns="25400" rtlCol="0" anchor="t">
            <a:normAutofit/>
          </a:bodyPr>
          <a:lstStyle/>
          <a:p>
            <a:pPr marL="0" indent="0" algn="l">
              <a:buNone/>
            </a:pPr>
            <a:r>
              <a:rPr lang="en-US" sz="900" dirty="0">
                <a:solidFill>
                  <a:srgbClr val="585F6B"/>
                </a:solidFill>
                <a:latin typeface="Poppins" pitchFamily="34" charset="0"/>
                <a:ea typeface="Poppins" pitchFamily="34" charset="-122"/>
                <a:cs typeface="Poppins" pitchFamily="34" charset="-120"/>
              </a:rPr>
              <a:t>Forest Digital — we provide fresh air to your digital journey.</a:t>
            </a:r>
            <a:endParaRPr lang="en-US" sz="900" dirty="0"/>
          </a:p>
        </p:txBody>
      </p:sp>
      <p:sp>
        <p:nvSpPr>
          <p:cNvPr id="45" name="Text 38"/>
          <p:cNvSpPr/>
          <p:nvPr/>
        </p:nvSpPr>
        <p:spPr>
          <a:xfrm>
            <a:off x="8957965" y="6235005"/>
            <a:ext cx="2719239" cy="204787"/>
          </a:xfrm>
          <a:prstGeom prst="rect">
            <a:avLst/>
          </a:prstGeom>
          <a:noFill/>
          <a:ln/>
        </p:spPr>
        <p:txBody>
          <a:bodyPr wrap="square" lIns="25400" tIns="25400" rIns="25400" bIns="25400" rtlCol="0" anchor="t">
            <a:normAutofit/>
          </a:bodyPr>
          <a:lstStyle/>
          <a:p>
            <a:pPr marL="0" indent="0" algn="l">
              <a:buNone/>
            </a:pPr>
            <a:r>
              <a:rPr lang="en-US" sz="900" kern="0" spc="72" dirty="0">
                <a:solidFill>
                  <a:srgbClr val="585F6B"/>
                </a:solidFill>
                <a:latin typeface="Poppins" pitchFamily="34" charset="0"/>
                <a:ea typeface="Poppins" pitchFamily="34" charset="-122"/>
                <a:cs typeface="Poppins" pitchFamily="34" charset="-120"/>
              </a:rPr>
              <a:t>SALESFORCE · AGENTFORCE · DAICISION</a:t>
            </a:r>
            <a:endParaRPr lang="en-US" sz="900" dirty="0"/>
          </a:p>
        </p:txBody>
      </p:sp>
      <p:pic>
        <p:nvPicPr>
          <p:cNvPr id="47" name="Picture 46">
            <a:extLst>
              <a:ext uri="{FF2B5EF4-FFF2-40B4-BE49-F238E27FC236}">
                <a16:creationId xmlns:a16="http://schemas.microsoft.com/office/drawing/2014/main" id="{F8C7A0D3-AFCC-1035-D777-F4D1D706C8EF}"/>
              </a:ext>
            </a:extLst>
          </p:cNvPr>
          <p:cNvPicPr>
            <a:picLocks noChangeAspect="1"/>
          </p:cNvPicPr>
          <p:nvPr/>
        </p:nvPicPr>
        <p:blipFill>
          <a:blip r:embed="rId8"/>
          <a:stretch>
            <a:fillRect/>
          </a:stretch>
        </p:blipFill>
        <p:spPr>
          <a:xfrm>
            <a:off x="10831735" y="0"/>
            <a:ext cx="1336127" cy="133612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190</Words>
  <Application>Microsoft Macintosh PowerPoint</Application>
  <PresentationFormat>Widescreen</PresentationFormat>
  <Paragraphs>25</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Anton</vt:lpstr>
      <vt:lpstr>Arial</vt:lpstr>
      <vt:lpstr>Poppins</vt:lpstr>
      <vt:lpstr>Office Theme</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Daniel Ban</cp:lastModifiedBy>
  <cp:revision>4</cp:revision>
  <dcterms:created xsi:type="dcterms:W3CDTF">2026-07-21T07:05:13Z</dcterms:created>
  <dcterms:modified xsi:type="dcterms:W3CDTF">2026-07-21T07:14:27Z</dcterms:modified>
</cp:coreProperties>
</file>